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66" r:id="rId5"/>
    <p:sldId id="265" r:id="rId6"/>
    <p:sldId id="267" r:id="rId7"/>
    <p:sldId id="340" r:id="rId8"/>
    <p:sldId id="341" r:id="rId9"/>
    <p:sldId id="342" r:id="rId10"/>
    <p:sldId id="346" r:id="rId11"/>
    <p:sldId id="347" r:id="rId12"/>
    <p:sldId id="348" r:id="rId13"/>
    <p:sldId id="349" r:id="rId14"/>
    <p:sldId id="404" r:id="rId15"/>
    <p:sldId id="405" r:id="rId16"/>
    <p:sldId id="343" r:id="rId17"/>
    <p:sldId id="344" r:id="rId18"/>
    <p:sldId id="406" r:id="rId19"/>
    <p:sldId id="350" r:id="rId20"/>
    <p:sldId id="363" r:id="rId21"/>
    <p:sldId id="364" r:id="rId22"/>
    <p:sldId id="356" r:id="rId23"/>
    <p:sldId id="357" r:id="rId24"/>
    <p:sldId id="358" r:id="rId25"/>
    <p:sldId id="359" r:id="rId26"/>
    <p:sldId id="360" r:id="rId27"/>
    <p:sldId id="361" r:id="rId28"/>
    <p:sldId id="362" r:id="rId29"/>
    <p:sldId id="365" r:id="rId30"/>
    <p:sldId id="366" r:id="rId31"/>
    <p:sldId id="367" r:id="rId32"/>
    <p:sldId id="295" r:id="rId33"/>
    <p:sldId id="296" r:id="rId34"/>
    <p:sldId id="300" r:id="rId35"/>
    <p:sldId id="297" r:id="rId36"/>
    <p:sldId id="298" r:id="rId37"/>
    <p:sldId id="316" r:id="rId38"/>
    <p:sldId id="337" r:id="rId39"/>
    <p:sldId id="338" r:id="rId40"/>
    <p:sldId id="317" r:id="rId41"/>
    <p:sldId id="385" r:id="rId42"/>
    <p:sldId id="386" r:id="rId43"/>
    <p:sldId id="387" r:id="rId44"/>
    <p:sldId id="388" r:id="rId45"/>
    <p:sldId id="389" r:id="rId46"/>
    <p:sldId id="390" r:id="rId47"/>
    <p:sldId id="391" r:id="rId48"/>
    <p:sldId id="392" r:id="rId49"/>
    <p:sldId id="393" r:id="rId50"/>
    <p:sldId id="394" r:id="rId51"/>
    <p:sldId id="395" r:id="rId52"/>
    <p:sldId id="396" r:id="rId53"/>
    <p:sldId id="397" r:id="rId54"/>
    <p:sldId id="398" r:id="rId55"/>
    <p:sldId id="319" r:id="rId56"/>
    <p:sldId id="320"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guyenbui116@yahoo.com" initials="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1" Type="http://schemas.openxmlformats.org/officeDocument/2006/relationships/commentAuthors" Target="commentAuthors.xml"/><Relationship Id="rId60" Type="http://schemas.openxmlformats.org/officeDocument/2006/relationships/tableStyles" Target="tableStyles.xml"/><Relationship Id="rId6" Type="http://schemas.openxmlformats.org/officeDocument/2006/relationships/slide" Target="slides/slide3.xml"/><Relationship Id="rId59" Type="http://schemas.openxmlformats.org/officeDocument/2006/relationships/viewProps" Target="viewProps.xml"/><Relationship Id="rId58" Type="http://schemas.openxmlformats.org/officeDocument/2006/relationships/presProps" Target="presProps.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a:solidFill>
              <a:srgbClr val="000000">
                <a:alpha val="100000"/>
              </a:srgbClr>
            </a:solidFill>
            <a:miter lim="800000"/>
          </a:ln>
        </p:spPr>
      </p:sp>
      <p:sp>
        <p:nvSpPr>
          <p:cNvPr id="115715" name="Notes Placeholder 2"/>
          <p:cNvSpPr>
            <a:spLocks noGrp="1"/>
          </p:cNvSpPr>
          <p:nvPr>
            <p:ph type="body" idx="1"/>
          </p:nvPr>
        </p:nvSpPr>
        <p:spPr>
          <a:noFill/>
          <a:ln>
            <a:noFill/>
          </a:ln>
        </p:spPr>
        <p:txBody>
          <a:bodyPr wrap="square" lIns="91440" tIns="45720" rIns="91440" bIns="45720" anchor="t"/>
          <a:lstStyle/>
          <a:p>
            <a:pPr lvl="0"/>
            <a:endParaRPr lang="en-US" altLang="x-none" dirty="0">
              <a:latin typeface="Calibri" panose="020F0502020204030204" charset="0"/>
            </a:endParaRPr>
          </a:p>
        </p:txBody>
      </p:sp>
      <p:sp>
        <p:nvSpPr>
          <p:cNvPr id="115716"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fld id="{9A0DB2DC-4C9A-4742-B13C-FB6460FD3503}" type="slidenum">
              <a:rPr lang="en-US" altLang="x-none" sz="1200" dirty="0"/>
            </a:fld>
            <a:endParaRPr lang="en-US" altLang="x-none"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3.jpeg"/><Relationship Id="rId1"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5.jpeg"/><Relationship Id="rId1" Type="http://schemas.openxmlformats.org/officeDocument/2006/relationships/image" Target="../media/image1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2.jpeg"/><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8.jpeg"/><Relationship Id="rId1" Type="http://schemas.openxmlformats.org/officeDocument/2006/relationships/image" Target="../media/image17.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9.jpe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0.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p:nvPr/>
        </p:nvSpPr>
        <p:spPr>
          <a:xfrm>
            <a:off x="1774825" y="831850"/>
            <a:ext cx="8715375" cy="596900"/>
          </a:xfrm>
          <a:prstGeom prst="rect">
            <a:avLst/>
          </a:prstGeom>
          <a:noFill/>
          <a:ln w="9525">
            <a:noFill/>
          </a:ln>
        </p:spPr>
        <p:txBody>
          <a:bodyPr anchor="ctr"/>
          <a:lstStyle/>
          <a:p>
            <a:pPr algn="ctr"/>
            <a:r>
              <a:rPr lang="en-US" altLang="x-none" sz="3200" dirty="0">
                <a:latin typeface="Times New Roman" panose="02020603050405020304" pitchFamily="18" charset="0"/>
                <a:cs typeface="Times New Roman" panose="02020603050405020304" pitchFamily="18" charset="0"/>
              </a:rPr>
              <a:t>              </a:t>
            </a:r>
            <a:r>
              <a:rPr lang="en-US" altLang="x-none" sz="3600" b="1" dirty="0">
                <a:latin typeface="Times New Roman" panose="02020603050405020304" pitchFamily="18" charset="0"/>
                <a:cs typeface="Times New Roman" panose="02020603050405020304" pitchFamily="18" charset="0"/>
              </a:rPr>
              <a:t>HỌC VIỆN CÁN BỘ</a:t>
            </a:r>
            <a:endParaRPr lang="en-US" altLang="x-none" sz="3600" b="1" dirty="0">
              <a:latin typeface="Times New Roman" panose="02020603050405020304" pitchFamily="18" charset="0"/>
              <a:cs typeface="Times New Roman" panose="02020603050405020304" pitchFamily="18" charset="0"/>
            </a:endParaRPr>
          </a:p>
          <a:p>
            <a:pPr algn="ctr"/>
            <a:r>
              <a:rPr lang="en-US" altLang="x-none" sz="3200" b="1" dirty="0">
                <a:solidFill>
                  <a:srgbClr val="0000CC"/>
                </a:solidFill>
                <a:latin typeface="Times New Roman" panose="02020603050405020304" pitchFamily="18" charset="0"/>
                <a:cs typeface="Times New Roman" panose="02020603050405020304" pitchFamily="18" charset="0"/>
              </a:rPr>
              <a:t>             </a:t>
            </a:r>
            <a:r>
              <a:rPr lang="en-US" altLang="x-none" sz="3200" b="1" dirty="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KHOA NHÀ NƯỚC VÀ PHÁP LUẬT</a:t>
            </a:r>
            <a:endParaRPr lang="en-US" altLang="x-none" sz="3200" b="1" dirty="0">
              <a:solidFill>
                <a:srgbClr val="0000CC"/>
              </a:solidFill>
              <a:latin typeface="Times New Roman" panose="02020603050405020304" pitchFamily="18" charset="0"/>
              <a:cs typeface="Times New Roman" panose="02020603050405020304" pitchFamily="18" charset="0"/>
            </a:endParaRPr>
          </a:p>
          <a:p>
            <a:pPr algn="ctr"/>
            <a:endParaRPr lang="en-US" altLang="x-none" sz="3200" b="1" dirty="0">
              <a:solidFill>
                <a:srgbClr val="0000CC"/>
              </a:solidFill>
              <a:latin typeface="Times New Roman" panose="02020603050405020304" pitchFamily="18" charset="0"/>
              <a:cs typeface="Times New Roman" panose="02020603050405020304" pitchFamily="18" charset="0"/>
            </a:endParaRPr>
          </a:p>
          <a:p>
            <a:pPr algn="ctr"/>
            <a:endParaRPr sz="3200" b="1" dirty="0">
              <a:solidFill>
                <a:srgbClr val="0000CC"/>
              </a:solidFill>
              <a:latin typeface="Times New Roman" panose="02020603050405020304" pitchFamily="18" charset="0"/>
              <a:ea typeface="Times New Roman" panose="02020603050405020304" pitchFamily="18" charset="0"/>
            </a:endParaRPr>
          </a:p>
        </p:txBody>
      </p:sp>
      <p:sp>
        <p:nvSpPr>
          <p:cNvPr id="2051" name="Rectangle 7"/>
          <p:cNvSpPr/>
          <p:nvPr/>
        </p:nvSpPr>
        <p:spPr>
          <a:xfrm>
            <a:off x="4576128" y="3039745"/>
            <a:ext cx="6094412" cy="1830705"/>
          </a:xfrm>
          <a:prstGeom prst="rect">
            <a:avLst/>
          </a:prstGeom>
          <a:noFill/>
          <a:ln w="9525">
            <a:noFill/>
          </a:ln>
        </p:spPr>
        <p:txBody>
          <a:bodyPr>
            <a:spAutoFit/>
          </a:bodyPr>
          <a:lstStyle/>
          <a:p>
            <a:pPr algn="l">
              <a:lnSpc>
                <a:spcPct val="90000"/>
              </a:lnSpc>
              <a:spcBef>
                <a:spcPct val="20000"/>
              </a:spcBef>
              <a:buFont typeface="Arial" panose="020B0604020202020204" pitchFamily="34" charset="0"/>
              <a:buNone/>
            </a:pPr>
            <a:r>
              <a:rPr lang="fr-FR" altLang="x-none" sz="2800" b="1" dirty="0">
                <a:latin typeface="Times New Roman" panose="02020603050405020304" pitchFamily="18" charset="0"/>
                <a:cs typeface="Times New Roman" panose="02020603050405020304" pitchFamily="18" charset="0"/>
              </a:rPr>
              <a:t>Giảng viên: </a:t>
            </a:r>
            <a:r>
              <a:rPr lang="fr-FR" altLang="x-none" sz="2800" b="1" dirty="0">
                <a:solidFill>
                  <a:srgbClr val="FF0000"/>
                </a:solidFill>
                <a:latin typeface="Times New Roman" panose="02020603050405020304" pitchFamily="18" charset="0"/>
                <a:cs typeface="Times New Roman" panose="02020603050405020304" pitchFamily="18" charset="0"/>
              </a:rPr>
              <a:t>Nguyễn Thị Lan Đan</a:t>
            </a:r>
            <a:endParaRPr lang="fr-FR" altLang="x-none" sz="2800" b="1" dirty="0">
              <a:solidFill>
                <a:srgbClr val="FF0000"/>
              </a:solidFill>
              <a:latin typeface="Times New Roman" panose="02020603050405020304" pitchFamily="18" charset="0"/>
              <a:cs typeface="Times New Roman" panose="02020603050405020304" pitchFamily="18" charset="0"/>
            </a:endParaRPr>
          </a:p>
          <a:p>
            <a:pPr algn="l">
              <a:lnSpc>
                <a:spcPct val="90000"/>
              </a:lnSpc>
              <a:spcBef>
                <a:spcPct val="20000"/>
              </a:spcBef>
              <a:buFont typeface="Arial" panose="020B0604020202020204" pitchFamily="34" charset="0"/>
              <a:buNone/>
            </a:pPr>
            <a:r>
              <a:rPr lang="en-US" altLang="fr-FR" sz="2800" b="1" dirty="0">
                <a:latin typeface="Times New Roman" panose="02020603050405020304" pitchFamily="18" charset="0"/>
                <a:cs typeface="Times New Roman" panose="02020603050405020304" pitchFamily="18" charset="0"/>
              </a:rPr>
              <a:t>SĐT: 0983.42.47.59</a:t>
            </a:r>
            <a:endParaRPr lang="en-US" altLang="fr-FR" sz="2800" b="1" dirty="0">
              <a:latin typeface="Times New Roman" panose="02020603050405020304" pitchFamily="18" charset="0"/>
              <a:cs typeface="Times New Roman" panose="02020603050405020304" pitchFamily="18" charset="0"/>
            </a:endParaRPr>
          </a:p>
          <a:p>
            <a:pPr algn="l">
              <a:lnSpc>
                <a:spcPct val="90000"/>
              </a:lnSpc>
              <a:spcBef>
                <a:spcPct val="20000"/>
              </a:spcBef>
              <a:buFont typeface="Arial" panose="020B0604020202020204" pitchFamily="34" charset="0"/>
              <a:buNone/>
            </a:pPr>
            <a:r>
              <a:rPr lang="en-US" altLang="fr-FR" sz="2800" b="1" dirty="0">
                <a:latin typeface="Times New Roman" panose="02020603050405020304" pitchFamily="18" charset="0"/>
                <a:cs typeface="Times New Roman" panose="02020603050405020304" pitchFamily="18" charset="0"/>
              </a:rPr>
              <a:t>Mail: landantct@gmail.com</a:t>
            </a:r>
            <a:endParaRPr lang="fr-FR" altLang="x-none" sz="2800" b="1" dirty="0">
              <a:latin typeface="Times New Roman" panose="02020603050405020304" pitchFamily="18" charset="0"/>
              <a:cs typeface="Times New Roman" panose="02020603050405020304" pitchFamily="18" charset="0"/>
            </a:endParaRPr>
          </a:p>
          <a:p>
            <a:pPr algn="l">
              <a:lnSpc>
                <a:spcPct val="90000"/>
              </a:lnSpc>
              <a:spcBef>
                <a:spcPct val="20000"/>
              </a:spcBef>
              <a:buFont typeface="Arial" panose="020B0604020202020204" pitchFamily="34" charset="0"/>
              <a:buNone/>
            </a:pPr>
            <a:endParaRPr sz="2400" b="1" dirty="0">
              <a:latin typeface="Times New Roman" panose="02020603050405020304" pitchFamily="18" charset="0"/>
              <a:ea typeface="Times New Roman" panose="02020603050405020304" pitchFamily="18" charset="0"/>
            </a:endParaRPr>
          </a:p>
        </p:txBody>
      </p:sp>
      <p:cxnSp>
        <p:nvCxnSpPr>
          <p:cNvPr id="10" name="Straight Connector 9"/>
          <p:cNvCxnSpPr/>
          <p:nvPr/>
        </p:nvCxnSpPr>
        <p:spPr>
          <a:xfrm>
            <a:off x="5591810" y="1196975"/>
            <a:ext cx="2376170" cy="0"/>
          </a:xfrm>
          <a:prstGeom prst="line">
            <a:avLst/>
          </a:prstGeom>
        </p:spPr>
        <p:style>
          <a:lnRef idx="3">
            <a:schemeClr val="dk1"/>
          </a:lnRef>
          <a:fillRef idx="0">
            <a:schemeClr val="dk1"/>
          </a:fillRef>
          <a:effectRef idx="2">
            <a:schemeClr val="dk1"/>
          </a:effectRef>
          <a:fontRef idx="minor">
            <a:schemeClr val="tx1"/>
          </a:fontRef>
        </p:style>
      </p:cxnSp>
      <p:sp>
        <p:nvSpPr>
          <p:cNvPr id="8" name="Slide Number Placeholder 7"/>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fld id="{9A0DB2DC-4C9A-4742-B13C-FB6460FD3503}" type="slidenum">
              <a:rPr lang="vi-VN" sz="1200" dirty="0">
                <a:solidFill>
                  <a:srgbClr val="898989"/>
                </a:solidFill>
              </a:rPr>
            </a:fld>
            <a:endParaRPr lang="vi-VN" sz="1200" dirty="0">
              <a:solidFill>
                <a:srgbClr val="898989"/>
              </a:solidFill>
            </a:endParaRPr>
          </a:p>
        </p:txBody>
      </p:sp>
      <p:sp>
        <p:nvSpPr>
          <p:cNvPr id="2055" name="TextBox 8"/>
          <p:cNvSpPr txBox="1"/>
          <p:nvPr/>
        </p:nvSpPr>
        <p:spPr>
          <a:xfrm>
            <a:off x="2309813" y="6215063"/>
            <a:ext cx="7786687" cy="521970"/>
          </a:xfrm>
          <a:prstGeom prst="rect">
            <a:avLst/>
          </a:prstGeom>
          <a:noFill/>
          <a:ln w="9525">
            <a:noFill/>
          </a:ln>
        </p:spPr>
        <p:txBody>
          <a:bodyPr>
            <a:spAutoFit/>
          </a:bodyPr>
          <a:lstStyle/>
          <a:p>
            <a:pPr algn="ctr"/>
            <a:r>
              <a:rPr lang="en-US" altLang="x-none" sz="2800" b="1" i="1" dirty="0">
                <a:latin typeface="Times New Roman" panose="02020603050405020304" pitchFamily="18" charset="0"/>
                <a:cs typeface="Times New Roman" panose="02020603050405020304" pitchFamily="18" charset="0"/>
              </a:rPr>
              <a:t>Th</a:t>
            </a:r>
            <a:r>
              <a:rPr lang="en-US" altLang="x-none" sz="2800" b="1" i="1" dirty="0">
                <a:latin typeface="Times New Roman" panose="02020603050405020304" pitchFamily="18" charset="0"/>
                <a:ea typeface="Times New Roman" panose="02020603050405020304" pitchFamily="18" charset="0"/>
              </a:rPr>
              <a:t>à</a:t>
            </a:r>
            <a:r>
              <a:rPr lang="en-US" altLang="x-none" sz="2800" b="1" i="1" dirty="0">
                <a:latin typeface="Times New Roman" panose="02020603050405020304" pitchFamily="18" charset="0"/>
                <a:cs typeface="Times New Roman" panose="02020603050405020304" pitchFamily="18" charset="0"/>
              </a:rPr>
              <a:t>nh phố Hồ Chí Minh, </a:t>
            </a:r>
            <a:r>
              <a:rPr lang="en-US" altLang="x-none" sz="2800" b="1" i="1" dirty="0" err="1">
                <a:latin typeface="Times New Roman" panose="02020603050405020304" pitchFamily="18" charset="0"/>
                <a:cs typeface="Times New Roman" panose="02020603050405020304" pitchFamily="18" charset="0"/>
              </a:rPr>
              <a:t>tháng</a:t>
            </a:r>
            <a:r>
              <a:rPr lang="en-US" altLang="x-none" sz="2800" b="1" i="1" dirty="0">
                <a:latin typeface="Times New Roman" panose="02020603050405020304" pitchFamily="18" charset="0"/>
                <a:cs typeface="Times New Roman" panose="02020603050405020304" pitchFamily="18" charset="0"/>
              </a:rPr>
              <a:t> 3</a:t>
            </a:r>
            <a:r>
              <a:rPr lang="en-US" altLang="x-none" sz="2800" b="1" i="1" dirty="0" smtClean="0">
                <a:latin typeface="Times New Roman" panose="02020603050405020304" pitchFamily="18" charset="0"/>
                <a:cs typeface="Times New Roman" panose="02020603050405020304" pitchFamily="18" charset="0"/>
              </a:rPr>
              <a:t>/2024</a:t>
            </a:r>
            <a:endParaRPr lang="en-US" altLang="x-none" sz="2800" b="1" i="1" dirty="0">
              <a:latin typeface="Times New Roman" panose="02020603050405020304" pitchFamily="18" charset="0"/>
              <a:ea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1" name="Content Placeholder 100"/>
          <p:cNvPicPr>
            <a:picLocks noChangeAspect="1"/>
          </p:cNvPicPr>
          <p:nvPr>
            <p:ph sz="half" idx="1"/>
          </p:nvPr>
        </p:nvPicPr>
        <p:blipFill>
          <a:blip r:embed="rId1"/>
          <a:stretch>
            <a:fillRect/>
          </a:stretch>
        </p:blipFill>
        <p:spPr>
          <a:xfrm>
            <a:off x="386715" y="432435"/>
            <a:ext cx="3317875" cy="4538980"/>
          </a:xfrm>
          <a:prstGeom prst="rect">
            <a:avLst/>
          </a:prstGeom>
          <a:noFill/>
          <a:ln w="9525">
            <a:noFill/>
          </a:ln>
        </p:spPr>
      </p:pic>
      <p:pic>
        <p:nvPicPr>
          <p:cNvPr id="102" name="Content Placeholder 101"/>
          <p:cNvPicPr>
            <a:picLocks noChangeAspect="1"/>
          </p:cNvPicPr>
          <p:nvPr>
            <p:ph sz="half" idx="2"/>
          </p:nvPr>
        </p:nvPicPr>
        <p:blipFill>
          <a:blip r:embed="rId2"/>
          <a:stretch>
            <a:fillRect/>
          </a:stretch>
        </p:blipFill>
        <p:spPr>
          <a:xfrm>
            <a:off x="4300855" y="433070"/>
            <a:ext cx="3450590" cy="4538980"/>
          </a:xfrm>
          <a:prstGeom prst="rect">
            <a:avLst/>
          </a:prstGeom>
          <a:noFill/>
          <a:ln w="9525">
            <a:noFill/>
          </a:ln>
        </p:spPr>
      </p:pic>
      <p:pic>
        <p:nvPicPr>
          <p:cNvPr id="103" name="Picture 102"/>
          <p:cNvPicPr/>
          <p:nvPr/>
        </p:nvPicPr>
        <p:blipFill>
          <a:blip r:embed="rId3"/>
          <a:stretch>
            <a:fillRect/>
          </a:stretch>
        </p:blipFill>
        <p:spPr>
          <a:xfrm>
            <a:off x="8488045" y="433070"/>
            <a:ext cx="3308985" cy="4538345"/>
          </a:xfrm>
          <a:prstGeom prst="rect">
            <a:avLst/>
          </a:prstGeom>
          <a:noFill/>
          <a:ln w="9525">
            <a:noFill/>
          </a:ln>
        </p:spPr>
      </p:pic>
      <p:sp>
        <p:nvSpPr>
          <p:cNvPr id="7" name="Text Box 6"/>
          <p:cNvSpPr txBox="1"/>
          <p:nvPr/>
        </p:nvSpPr>
        <p:spPr>
          <a:xfrm>
            <a:off x="809625" y="5333365"/>
            <a:ext cx="2652395" cy="368300"/>
          </a:xfrm>
          <a:prstGeom prst="rect">
            <a:avLst/>
          </a:prstGeom>
          <a:noFill/>
        </p:spPr>
        <p:txBody>
          <a:bodyPr wrap="square" rtlCol="0">
            <a:spAutoFit/>
          </a:bodyPr>
          <a:p>
            <a:pPr algn="ctr"/>
            <a:r>
              <a:rPr lang="en-US"/>
              <a:t>thương mại</a:t>
            </a:r>
            <a:endParaRPr lang="en-US"/>
          </a:p>
        </p:txBody>
      </p:sp>
      <p:sp>
        <p:nvSpPr>
          <p:cNvPr id="8" name="Text Box 7"/>
          <p:cNvSpPr txBox="1"/>
          <p:nvPr/>
        </p:nvSpPr>
        <p:spPr>
          <a:xfrm>
            <a:off x="4918710" y="5184140"/>
            <a:ext cx="2278380" cy="368300"/>
          </a:xfrm>
          <a:prstGeom prst="rect">
            <a:avLst/>
          </a:prstGeom>
          <a:noFill/>
        </p:spPr>
        <p:txBody>
          <a:bodyPr wrap="square" rtlCol="0">
            <a:spAutoFit/>
          </a:bodyPr>
          <a:p>
            <a:pPr algn="ctr"/>
            <a:r>
              <a:rPr lang="en-US"/>
              <a:t>khu lưu trú</a:t>
            </a:r>
            <a:endParaRPr lang="en-US"/>
          </a:p>
        </p:txBody>
      </p:sp>
      <p:sp>
        <p:nvSpPr>
          <p:cNvPr id="9" name="Text Box 8"/>
          <p:cNvSpPr txBox="1"/>
          <p:nvPr/>
        </p:nvSpPr>
        <p:spPr>
          <a:xfrm>
            <a:off x="8654415" y="5221605"/>
            <a:ext cx="2987675" cy="368300"/>
          </a:xfrm>
          <a:prstGeom prst="rect">
            <a:avLst/>
          </a:prstGeom>
          <a:noFill/>
        </p:spPr>
        <p:txBody>
          <a:bodyPr wrap="square" rtlCol="0">
            <a:spAutoFit/>
          </a:bodyPr>
          <a:p>
            <a:pPr algn="ctr"/>
            <a:r>
              <a:rPr lang="en-US"/>
              <a:t>phục vụ tái định cư</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box(in)">
                                      <p:cBhvr>
                                        <p:cTn id="7" dur="2000"/>
                                        <p:tgtEl>
                                          <p:spTgt spid="10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2"/>
                                        </p:tgtEl>
                                        <p:attrNameLst>
                                          <p:attrName>style.visibility</p:attrName>
                                        </p:attrNameLst>
                                      </p:cBhvr>
                                      <p:to>
                                        <p:strVal val="visible"/>
                                      </p:to>
                                    </p:set>
                                    <p:animEffect transition="in" filter="box(in)">
                                      <p:cBhvr>
                                        <p:cTn id="17" dur="2000"/>
                                        <p:tgtEl>
                                          <p:spTgt spid="10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03"/>
                                        </p:tgtEl>
                                        <p:attrNameLst>
                                          <p:attrName>style.visibility</p:attrName>
                                        </p:attrNameLst>
                                      </p:cBhvr>
                                      <p:to>
                                        <p:strVal val="visible"/>
                                      </p:to>
                                    </p:set>
                                    <p:animEffect transition="in" filter="box(in)">
                                      <p:cBhvr>
                                        <p:cTn id="27" dur="2000"/>
                                        <p:tgtEl>
                                          <p:spTgt spid="10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ox(in)">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P spid="9" grpId="0"/>
      <p:bldP spid="9"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5" name="Content Placeholder 104"/>
          <p:cNvPicPr>
            <a:picLocks noChangeAspect="1"/>
          </p:cNvPicPr>
          <p:nvPr>
            <p:ph sz="half" idx="1"/>
          </p:nvPr>
        </p:nvPicPr>
        <p:blipFill>
          <a:blip r:embed="rId1"/>
          <a:stretch>
            <a:fillRect/>
          </a:stretch>
        </p:blipFill>
        <p:spPr>
          <a:xfrm>
            <a:off x="6490335" y="537845"/>
            <a:ext cx="5181600" cy="4554220"/>
          </a:xfrm>
          <a:prstGeom prst="rect">
            <a:avLst/>
          </a:prstGeom>
          <a:noFill/>
          <a:ln w="9525">
            <a:noFill/>
          </a:ln>
        </p:spPr>
      </p:pic>
      <p:sp>
        <p:nvSpPr>
          <p:cNvPr id="7" name="Text Box 6"/>
          <p:cNvSpPr txBox="1"/>
          <p:nvPr/>
        </p:nvSpPr>
        <p:spPr>
          <a:xfrm>
            <a:off x="6299835" y="5372100"/>
            <a:ext cx="5562600" cy="521970"/>
          </a:xfrm>
          <a:prstGeom prst="rect">
            <a:avLst/>
          </a:prstGeom>
          <a:noFill/>
        </p:spPr>
        <p:txBody>
          <a:bodyPr wrap="square" rtlCol="0">
            <a:spAutoFit/>
          </a:bodyPr>
          <a:p>
            <a:pPr algn="ctr"/>
            <a:r>
              <a:rPr lang="en-US" sz="2800"/>
              <a:t>nhà ở cho lực lượng vũ trang</a:t>
            </a:r>
            <a:endParaRPr lang="en-US" sz="2800"/>
          </a:p>
        </p:txBody>
      </p:sp>
      <p:pic>
        <p:nvPicPr>
          <p:cNvPr id="106" name="Content Placeholder 105"/>
          <p:cNvPicPr>
            <a:picLocks noChangeAspect="1"/>
          </p:cNvPicPr>
          <p:nvPr>
            <p:ph sz="half" idx="2"/>
          </p:nvPr>
        </p:nvPicPr>
        <p:blipFill>
          <a:blip r:embed="rId2"/>
          <a:stretch>
            <a:fillRect/>
          </a:stretch>
        </p:blipFill>
        <p:spPr>
          <a:xfrm>
            <a:off x="440690" y="538480"/>
            <a:ext cx="4674235" cy="4553585"/>
          </a:xfrm>
          <a:prstGeom prst="rect">
            <a:avLst/>
          </a:prstGeom>
          <a:noFill/>
          <a:ln w="9525">
            <a:noFill/>
          </a:ln>
        </p:spPr>
      </p:pic>
      <p:sp>
        <p:nvSpPr>
          <p:cNvPr id="10" name="Text Box 9"/>
          <p:cNvSpPr txBox="1"/>
          <p:nvPr/>
        </p:nvSpPr>
        <p:spPr>
          <a:xfrm>
            <a:off x="239395" y="5499100"/>
            <a:ext cx="5562600" cy="521970"/>
          </a:xfrm>
          <a:prstGeom prst="rect">
            <a:avLst/>
          </a:prstGeom>
          <a:noFill/>
        </p:spPr>
        <p:txBody>
          <a:bodyPr wrap="square" rtlCol="0">
            <a:spAutoFit/>
          </a:bodyPr>
          <a:p>
            <a:pPr algn="ctr"/>
            <a:r>
              <a:rPr lang="en-US" sz="2800"/>
              <a:t>nhà ở xã hội</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box(in)">
                                      <p:cBhvr>
                                        <p:cTn id="7" dur="2000"/>
                                        <p:tgtEl>
                                          <p:spTgt spid="10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5"/>
                                        </p:tgtEl>
                                        <p:attrNameLst>
                                          <p:attrName>style.visibility</p:attrName>
                                        </p:attrNameLst>
                                      </p:cBhvr>
                                      <p:to>
                                        <p:strVal val="visible"/>
                                      </p:to>
                                    </p:set>
                                    <p:animEffect transition="in" filter="box(in)">
                                      <p:cBhvr>
                                        <p:cTn id="17" dur="2000"/>
                                        <p:tgtEl>
                                          <p:spTgt spid="10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7" grpId="0"/>
      <p:bldP spid="7"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 Box 4"/>
          <p:cNvSpPr txBox="1"/>
          <p:nvPr/>
        </p:nvSpPr>
        <p:spPr>
          <a:xfrm>
            <a:off x="275590" y="92710"/>
            <a:ext cx="11916410" cy="583565"/>
          </a:xfrm>
          <a:prstGeom prst="rect">
            <a:avLst/>
          </a:prstGeom>
          <a:noFill/>
        </p:spPr>
        <p:txBody>
          <a:bodyPr wrap="square" rtlCol="0" anchor="t">
            <a:spAutoFit/>
          </a:bodyPr>
          <a:p>
            <a:r>
              <a:rPr lang="en-US" sz="3200" b="1">
                <a:latin typeface="Times New Roman" panose="02020603050405020304" pitchFamily="18" charset="0"/>
                <a:cs typeface="Times New Roman" panose="02020603050405020304" pitchFamily="18" charset="0"/>
                <a:sym typeface="+mn-ea"/>
              </a:rPr>
              <a:t>- Điều 3. Các hành vi bị nghiêm cấm:</a:t>
            </a:r>
            <a:r>
              <a:rPr lang="en-US" sz="3200">
                <a:latin typeface="Times New Roman" panose="02020603050405020304" pitchFamily="18" charset="0"/>
                <a:cs typeface="Times New Roman" panose="02020603050405020304" pitchFamily="18" charset="0"/>
                <a:sym typeface="+mn-ea"/>
              </a:rPr>
              <a:t> 9 loại hành vi bi nghiêm cấm</a:t>
            </a:r>
            <a:endParaRPr lang="en-US" sz="3200">
              <a:latin typeface="Times New Roman" panose="02020603050405020304" pitchFamily="18" charset="0"/>
              <a:cs typeface="Times New Roman" panose="02020603050405020304" pitchFamily="18" charset="0"/>
              <a:sym typeface="+mn-ea"/>
            </a:endParaRPr>
          </a:p>
        </p:txBody>
      </p:sp>
      <p:sp>
        <p:nvSpPr>
          <p:cNvPr id="100" name="Text Box 99"/>
          <p:cNvSpPr txBox="1"/>
          <p:nvPr/>
        </p:nvSpPr>
        <p:spPr>
          <a:xfrm>
            <a:off x="275590" y="708660"/>
            <a:ext cx="11671935" cy="5986145"/>
          </a:xfrm>
          <a:prstGeom prst="rect">
            <a:avLst/>
          </a:prstGeom>
          <a:noFill/>
          <a:ln w="9525">
            <a:noFill/>
          </a:ln>
        </p:spPr>
        <p:txBody>
          <a:bodyPr wrap="square">
            <a:noAutofit/>
          </a:bodyPr>
          <a:p>
            <a:pPr indent="0">
              <a:lnSpc>
                <a:spcPct val="150000"/>
              </a:lnSpc>
            </a:pPr>
            <a:r>
              <a:rPr lang="en-US" sz="2800" b="0">
                <a:solidFill>
                  <a:srgbClr val="2E2E2E"/>
                </a:solidFill>
                <a:latin typeface="Times New Roman" panose="02020603050405020304" pitchFamily="18" charset="0"/>
                <a:ea typeface="SimSun" panose="02010600030101010101" pitchFamily="2" charset="-122"/>
              </a:rPr>
              <a:t>1. Xâm phạm quyền sở hữu nhà ở của tổ chức, cá nhân.2. Cản trở việc thực hiện trách nhiệm quản lý nhà nước về nhà ở ...</a:t>
            </a:r>
            <a:endParaRPr lang="en-US" sz="2800" b="0">
              <a:solidFill>
                <a:srgbClr val="2E2E2E"/>
              </a:solidFill>
              <a:latin typeface="Times New Roman" panose="02020603050405020304" pitchFamily="18" charset="0"/>
              <a:ea typeface="SimSun" panose="02010600030101010101" pitchFamily="2" charset="-122"/>
            </a:endParaRPr>
          </a:p>
          <a:p>
            <a:pPr indent="0">
              <a:lnSpc>
                <a:spcPct val="150000"/>
              </a:lnSpc>
            </a:pPr>
            <a:r>
              <a:rPr lang="en-US" sz="2800" b="0">
                <a:solidFill>
                  <a:srgbClr val="2E2E2E"/>
                </a:solidFill>
                <a:latin typeface="Times New Roman" panose="02020603050405020304" pitchFamily="18" charset="0"/>
                <a:ea typeface="SimSun" panose="02010600030101010101" pitchFamily="2" charset="-122"/>
              </a:rPr>
              <a:t>3. Quyết định hoặc chấp thuận chủ trương đầu tư hoặc phê duyệt dự án đầu tư xây dựng nhà ở không phù hợp ...4. Xây dựng nhà ở trái quy định của Luật này...;5. Chiếm dụng diện tích nhà ở trái pháp luật; lấn chiếm không gian và phần diện tích thuộc sở hữu chung hoặc của chủ sở hữu khác dưới mọi hình thức; cải tạo, cơi nới, phá dỡ, xây dựng lại nhà ở đang thuê, thuê mua, mượn, ở nhờ, được ủy quyền quản lý mà không được chủ sở hữu đồng ý.</a:t>
            </a:r>
            <a:endParaRPr lang="en-US" sz="2800" b="0">
              <a:solidFill>
                <a:srgbClr val="2E2E2E"/>
              </a:solidFill>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Effect transition="in" filter="box(in)">
                                      <p:cBhvr>
                                        <p:cTn id="7" dur="2000"/>
                                        <p:tgtEl>
                                          <p:spTgt spid="1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0">
                                            <p:txEl>
                                              <p:pRg st="1" end="1"/>
                                            </p:txEl>
                                          </p:spTgt>
                                        </p:tgtEl>
                                        <p:attrNameLst>
                                          <p:attrName>style.visibility</p:attrName>
                                        </p:attrNameLst>
                                      </p:cBhvr>
                                      <p:to>
                                        <p:strVal val="visible"/>
                                      </p:to>
                                    </p:set>
                                    <p:animEffect transition="in" filter="box(in)">
                                      <p:cBhvr>
                                        <p:cTn id="12" dur="2000"/>
                                        <p:tgtEl>
                                          <p:spTgt spid="1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 Box 4"/>
          <p:cNvSpPr txBox="1"/>
          <p:nvPr/>
        </p:nvSpPr>
        <p:spPr>
          <a:xfrm>
            <a:off x="276225" y="124460"/>
            <a:ext cx="11478895" cy="1568450"/>
          </a:xfrm>
          <a:prstGeom prst="rect">
            <a:avLst/>
          </a:prstGeom>
          <a:noFill/>
        </p:spPr>
        <p:txBody>
          <a:bodyPr wrap="square" rtlCol="0" anchor="t">
            <a:spAutoFit/>
          </a:bodyPr>
          <a:p>
            <a:pPr indent="0" algn="just"/>
            <a:r>
              <a:rPr lang="en-US" sz="3200">
                <a:solidFill>
                  <a:srgbClr val="2E2E2E"/>
                </a:solidFill>
                <a:latin typeface="Times New Roman" panose="02020603050405020304" pitchFamily="18" charset="0"/>
                <a:ea typeface="SimSun" panose="02010600030101010101" pitchFamily="2" charset="-122"/>
                <a:sym typeface="+mn-ea"/>
              </a:rPr>
              <a:t>6. Ký kết văn bản huy động vốn, thực hiện huy động vốn phục vụ cho phát triển nhà ở khi chưa đủ điều kiện theo quy định của Luật này...</a:t>
            </a:r>
            <a:endParaRPr lang="en-US" sz="3200">
              <a:solidFill>
                <a:srgbClr val="2E2E2E"/>
              </a:solidFill>
              <a:latin typeface="Times New Roman" panose="02020603050405020304" pitchFamily="18" charset="0"/>
              <a:ea typeface="SimSun" panose="02010600030101010101" pitchFamily="2" charset="-122"/>
              <a:sym typeface="+mn-ea"/>
            </a:endParaRPr>
          </a:p>
        </p:txBody>
      </p:sp>
      <p:sp>
        <p:nvSpPr>
          <p:cNvPr id="6" name="Text Box 5"/>
          <p:cNvSpPr txBox="1"/>
          <p:nvPr/>
        </p:nvSpPr>
        <p:spPr>
          <a:xfrm>
            <a:off x="276225" y="1943735"/>
            <a:ext cx="11683365" cy="1568450"/>
          </a:xfrm>
          <a:prstGeom prst="rect">
            <a:avLst/>
          </a:prstGeom>
          <a:noFill/>
        </p:spPr>
        <p:txBody>
          <a:bodyPr wrap="square" rtlCol="0" anchor="t">
            <a:spAutoFit/>
          </a:bodyPr>
          <a:p>
            <a:pPr indent="0" algn="just"/>
            <a:r>
              <a:rPr lang="en-US" sz="3200">
                <a:solidFill>
                  <a:srgbClr val="2E2E2E"/>
                </a:solidFill>
                <a:latin typeface="Times New Roman" panose="02020603050405020304" pitchFamily="18" charset="0"/>
                <a:ea typeface="SimSun" panose="02010600030101010101" pitchFamily="2" charset="-122"/>
                <a:sym typeface="+mn-ea"/>
              </a:rPr>
              <a:t>7. Thực hiện giao dịch mua bán, thuê mua, thuê, cho thuê lưu trú, tặng cho, đổi, thế chấp, góp vốn, cho mượn, cho ở nhờ, ủy quyền quản lý nhà ở không đúng quy định của Luật này... </a:t>
            </a:r>
            <a:endParaRPr lang="en-US" sz="3200">
              <a:solidFill>
                <a:srgbClr val="2E2E2E"/>
              </a:solidFill>
              <a:latin typeface="Times New Roman" panose="02020603050405020304" pitchFamily="18" charset="0"/>
              <a:ea typeface="SimSun" panose="02010600030101010101" pitchFamily="2" charset="-122"/>
              <a:sym typeface="+mn-ea"/>
            </a:endParaRPr>
          </a:p>
        </p:txBody>
      </p:sp>
      <p:sp>
        <p:nvSpPr>
          <p:cNvPr id="7" name="Text Box 6"/>
          <p:cNvSpPr txBox="1"/>
          <p:nvPr/>
        </p:nvSpPr>
        <p:spPr>
          <a:xfrm>
            <a:off x="363855" y="3786505"/>
            <a:ext cx="11493500" cy="583565"/>
          </a:xfrm>
          <a:prstGeom prst="rect">
            <a:avLst/>
          </a:prstGeom>
          <a:noFill/>
        </p:spPr>
        <p:txBody>
          <a:bodyPr wrap="square" rtlCol="0" anchor="t">
            <a:spAutoFit/>
          </a:bodyPr>
          <a:p>
            <a:r>
              <a:rPr lang="en-US" sz="3200">
                <a:solidFill>
                  <a:srgbClr val="2E2E2E"/>
                </a:solidFill>
                <a:latin typeface="Times New Roman" panose="02020603050405020304" pitchFamily="18" charset="0"/>
                <a:ea typeface="SimSun" panose="02010600030101010101" pitchFamily="2" charset="-122"/>
                <a:sym typeface="+mn-ea"/>
              </a:rPr>
              <a:t>8. Các hành vi trong quản lý, sử dụng nhà chung cư bao gồm:</a:t>
            </a:r>
            <a:endParaRPr lang="en-US" sz="3200">
              <a:solidFill>
                <a:srgbClr val="2E2E2E"/>
              </a:solidFill>
              <a:latin typeface="Times New Roman" panose="02020603050405020304" pitchFamily="18" charset="0"/>
              <a:ea typeface="SimSun" panose="02010600030101010101" pitchFamily="2" charset="-122"/>
              <a:sym typeface="+mn-ea"/>
            </a:endParaRPr>
          </a:p>
        </p:txBody>
      </p:sp>
      <p:sp>
        <p:nvSpPr>
          <p:cNvPr id="8" name="Text Box 7"/>
          <p:cNvSpPr txBox="1"/>
          <p:nvPr/>
        </p:nvSpPr>
        <p:spPr>
          <a:xfrm>
            <a:off x="363855" y="4657725"/>
            <a:ext cx="11391265" cy="2061210"/>
          </a:xfrm>
          <a:prstGeom prst="rect">
            <a:avLst/>
          </a:prstGeom>
          <a:noFill/>
        </p:spPr>
        <p:txBody>
          <a:bodyPr wrap="square" rtlCol="0" anchor="t">
            <a:spAutoFit/>
          </a:bodyPr>
          <a:p>
            <a:pPr algn="just"/>
            <a:r>
              <a:rPr lang="en-US" sz="3200">
                <a:solidFill>
                  <a:srgbClr val="2E2E2E"/>
                </a:solidFill>
                <a:latin typeface="Times New Roman" panose="02020603050405020304" pitchFamily="18" charset="0"/>
                <a:ea typeface="SimSun" panose="02010600030101010101" pitchFamily="2" charset="-122"/>
                <a:sym typeface="+mn-ea"/>
              </a:rPr>
              <a:t>9. Sử dụng nhà ở riêng lẻ vào mục đích kinh doanh vật liệu gây cháy, nổ, kinh doanh dịch vụ gây ô nhiễm môi trường, tiếng ồn, ảnh hưởng đến trật tự, an toàn xã hội, sinh hoạt của khu dân cư mà không tuân thủ quy định của pháp luật về điều kiện kinh doanh.</a:t>
            </a:r>
            <a:endParaRPr lang="en-US" sz="3200">
              <a:solidFill>
                <a:srgbClr val="2E2E2E"/>
              </a:solidFill>
              <a:latin typeface="Times New Roman" panose="02020603050405020304" pitchFamily="18" charset="0"/>
              <a:ea typeface="SimSun"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7" grpId="0"/>
      <p:bldP spid="7" grpId="1"/>
      <p:bldP spid="8" grpId="0"/>
      <p:bldP spid="8"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 Box 4"/>
          <p:cNvSpPr txBox="1"/>
          <p:nvPr/>
        </p:nvSpPr>
        <p:spPr>
          <a:xfrm>
            <a:off x="433705" y="116840"/>
            <a:ext cx="11497945" cy="6492875"/>
          </a:xfrm>
          <a:prstGeom prst="rect">
            <a:avLst/>
          </a:prstGeom>
          <a:noFill/>
        </p:spPr>
        <p:txBody>
          <a:bodyPr wrap="square" rtlCol="0">
            <a:spAutoFit/>
          </a:bodyPr>
          <a:p>
            <a:pPr>
              <a:lnSpc>
                <a:spcPct val="150000"/>
              </a:lnSpc>
            </a:pPr>
            <a:r>
              <a:rPr lang="en-US" sz="3200" b="1">
                <a:latin typeface="Times New Roman" panose="02020603050405020304" pitchFamily="18" charset="0"/>
                <a:cs typeface="Times New Roman" panose="02020603050405020304" pitchFamily="18" charset="0"/>
              </a:rPr>
              <a:t> </a:t>
            </a:r>
            <a:r>
              <a:rPr lang="en-US" sz="3200" b="1">
                <a:solidFill>
                  <a:srgbClr val="FF0000"/>
                </a:solidFill>
                <a:latin typeface="Times New Roman" panose="02020603050405020304" pitchFamily="18" charset="0"/>
                <a:cs typeface="Times New Roman" panose="02020603050405020304" pitchFamily="18" charset="0"/>
              </a:rPr>
              <a:t>Chương II. SỞ HỮU NHÀ Ở</a:t>
            </a:r>
            <a:r>
              <a:rPr lang="en-US" sz="3200" b="1">
                <a:latin typeface="Times New Roman" panose="02020603050405020304" pitchFamily="18" charset="0"/>
                <a:cs typeface="Times New Roman" panose="02020603050405020304" pitchFamily="18" charset="0"/>
              </a:rPr>
              <a:t> ( từ điều 6 đến điều 22)  </a:t>
            </a:r>
            <a:endParaRPr lang="en-US" sz="3200" b="1">
              <a:latin typeface="Times New Roman" panose="02020603050405020304" pitchFamily="18" charset="0"/>
              <a:cs typeface="Times New Roman" panose="02020603050405020304" pitchFamily="18" charset="0"/>
            </a:endParaRPr>
          </a:p>
          <a:p>
            <a:pPr>
              <a:lnSpc>
                <a:spcPct val="150000"/>
              </a:lnSpc>
            </a:pPr>
            <a:r>
              <a:rPr lang="en-US" sz="3200" b="1">
                <a:latin typeface="Times New Roman" panose="02020603050405020304" pitchFamily="18" charset="0"/>
                <a:cs typeface="Times New Roman" panose="02020603050405020304" pitchFamily="18" charset="0"/>
              </a:rPr>
              <a:t>Mục 1. QUY ĐỊNH CHUNG VỀ SỞ HỮU NHÀ Ở</a:t>
            </a:r>
            <a:endParaRPr lang="en-US" sz="3200" b="1">
              <a:latin typeface="Times New Roman" panose="02020603050405020304" pitchFamily="18" charset="0"/>
              <a:cs typeface="Times New Roman" panose="02020603050405020304" pitchFamily="18" charset="0"/>
            </a:endParaRPr>
          </a:p>
          <a:p>
            <a:pPr>
              <a:lnSpc>
                <a:spcPct val="150000"/>
              </a:lnSpc>
            </a:pPr>
            <a:r>
              <a:rPr lang="en-US" sz="3200" b="1">
                <a:latin typeface="Times New Roman" panose="02020603050405020304" pitchFamily="18" charset="0"/>
                <a:cs typeface="Times New Roman" panose="02020603050405020304" pitchFamily="18" charset="0"/>
              </a:rPr>
              <a:t>( Điều 6 - điều 12) </a:t>
            </a:r>
            <a:endParaRPr lang="en-US" sz="3200" b="1">
              <a:latin typeface="Times New Roman" panose="02020603050405020304" pitchFamily="18" charset="0"/>
              <a:cs typeface="Times New Roman" panose="02020603050405020304" pitchFamily="18" charset="0"/>
            </a:endParaRPr>
          </a:p>
          <a:p>
            <a:pPr>
              <a:lnSpc>
                <a:spcPct val="150000"/>
              </a:lnSpc>
            </a:pPr>
            <a:r>
              <a:rPr lang="en-US" sz="3200" b="1">
                <a:latin typeface="Times New Roman" panose="02020603050405020304" pitchFamily="18" charset="0"/>
                <a:cs typeface="Times New Roman" panose="02020603050405020304" pitchFamily="18" charset="0"/>
              </a:rPr>
              <a:t>Mục 2. NHÀ Ở THUỘC TÀI SẢN CÔNG</a:t>
            </a:r>
            <a:endParaRPr lang="en-US" sz="3200" b="1">
              <a:latin typeface="Times New Roman" panose="02020603050405020304" pitchFamily="18" charset="0"/>
              <a:cs typeface="Times New Roman" panose="02020603050405020304" pitchFamily="18" charset="0"/>
            </a:endParaRPr>
          </a:p>
          <a:p>
            <a:pPr>
              <a:lnSpc>
                <a:spcPct val="150000"/>
              </a:lnSpc>
            </a:pPr>
            <a:r>
              <a:rPr lang="en-US" sz="3200" b="1">
                <a:latin typeface="Times New Roman" panose="02020603050405020304" pitchFamily="18" charset="0"/>
                <a:cs typeface="Times New Roman" panose="02020603050405020304" pitchFamily="18" charset="0"/>
              </a:rPr>
              <a:t>(Điều 13 - điều 15 )</a:t>
            </a:r>
            <a:endParaRPr lang="en-US" sz="3200" b="1">
              <a:latin typeface="Times New Roman" panose="02020603050405020304" pitchFamily="18" charset="0"/>
              <a:cs typeface="Times New Roman" panose="02020603050405020304" pitchFamily="18" charset="0"/>
            </a:endParaRPr>
          </a:p>
          <a:p>
            <a:pPr>
              <a:lnSpc>
                <a:spcPct val="150000"/>
              </a:lnSpc>
            </a:pPr>
            <a:r>
              <a:rPr lang="en-US" sz="3200" b="1">
                <a:latin typeface="Times New Roman" panose="02020603050405020304" pitchFamily="18" charset="0"/>
                <a:cs typeface="Times New Roman" panose="02020603050405020304" pitchFamily="18" charset="0"/>
              </a:rPr>
              <a:t>Mục 3. SỞ HỮU NHÀ Ở TẠI VIỆT NAM CỦA TỔ CHỨC, CÁ NHÂN NƯỚC NGOÀI</a:t>
            </a:r>
            <a:endParaRPr lang="en-US" sz="3200" b="1">
              <a:latin typeface="Times New Roman" panose="02020603050405020304" pitchFamily="18" charset="0"/>
              <a:cs typeface="Times New Roman" panose="02020603050405020304" pitchFamily="18" charset="0"/>
            </a:endParaRPr>
          </a:p>
          <a:p>
            <a:pPr>
              <a:lnSpc>
                <a:spcPct val="150000"/>
              </a:lnSpc>
            </a:pPr>
            <a:r>
              <a:rPr lang="en-US" sz="3200" b="1">
                <a:latin typeface="Times New Roman" panose="02020603050405020304" pitchFamily="18" charset="0"/>
                <a:cs typeface="Times New Roman" panose="02020603050405020304" pitchFamily="18" charset="0"/>
              </a:rPr>
              <a:t>(Điều 16 - Điều 22)</a:t>
            </a:r>
            <a:endParaRPr lang="en-US" sz="3200" b="1">
              <a:latin typeface="Times New Roman" panose="02020603050405020304" pitchFamily="18" charset="0"/>
              <a:cs typeface="Times New Roman" panose="02020603050405020304" pitchFamily="18" charset="0"/>
            </a:endParaRPr>
          </a:p>
          <a:p>
            <a:endParaRPr lang="en-US" sz="3200" b="1">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ox(in)">
                                      <p:cBhvr>
                                        <p:cTn id="7" dur="20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ox(in)">
                                      <p:cBhvr>
                                        <p:cTn id="12" dur="2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ox(in)">
                                      <p:cBhvr>
                                        <p:cTn id="17" dur="20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ox(in)">
                                      <p:cBhvr>
                                        <p:cTn id="22" dur="20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ox(in)">
                                      <p:cBhvr>
                                        <p:cTn id="27" dur="20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ox(in)">
                                      <p:cBhvr>
                                        <p:cTn id="32" dur="2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582295" y="116205"/>
            <a:ext cx="11187430" cy="829945"/>
          </a:xfrm>
          <a:prstGeom prst="rect">
            <a:avLst/>
          </a:prstGeom>
          <a:noFill/>
        </p:spPr>
        <p:txBody>
          <a:bodyPr wrap="square" rtlCol="0" anchor="t">
            <a:spAutoFit/>
          </a:bodyPr>
          <a:p>
            <a:pPr>
              <a:lnSpc>
                <a:spcPct val="150000"/>
              </a:lnSpc>
            </a:pPr>
            <a:r>
              <a:rPr lang="en-US" sz="3200" b="1">
                <a:latin typeface="Times New Roman" panose="02020603050405020304" pitchFamily="18" charset="0"/>
                <a:cs typeface="Times New Roman" panose="02020603050405020304" pitchFamily="18" charset="0"/>
                <a:sym typeface="+mn-ea"/>
              </a:rPr>
              <a:t>Mục 1. QUY ĐỊNH CHUNG VỀ </a:t>
            </a:r>
            <a:r>
              <a:rPr lang="en-US" sz="3200" b="1">
                <a:solidFill>
                  <a:srgbClr val="FF0000"/>
                </a:solidFill>
                <a:latin typeface="Times New Roman" panose="02020603050405020304" pitchFamily="18" charset="0"/>
                <a:cs typeface="Times New Roman" panose="02020603050405020304" pitchFamily="18" charset="0"/>
                <a:sym typeface="+mn-ea"/>
              </a:rPr>
              <a:t>SỞ HỮU</a:t>
            </a:r>
            <a:r>
              <a:rPr lang="en-US" sz="3200" b="1">
                <a:latin typeface="Times New Roman" panose="02020603050405020304" pitchFamily="18" charset="0"/>
                <a:cs typeface="Times New Roman" panose="02020603050405020304" pitchFamily="18" charset="0"/>
                <a:sym typeface="+mn-ea"/>
              </a:rPr>
              <a:t> NHÀ Ở</a:t>
            </a:r>
            <a:endParaRPr lang="en-US" sz="3200" b="1">
              <a:latin typeface="Times New Roman" panose="02020603050405020304" pitchFamily="18" charset="0"/>
              <a:cs typeface="Times New Roman" panose="02020603050405020304" pitchFamily="18" charset="0"/>
              <a:sym typeface="+mn-ea"/>
            </a:endParaRPr>
          </a:p>
        </p:txBody>
      </p:sp>
      <p:pic>
        <p:nvPicPr>
          <p:cNvPr id="101" name="Content Placeholder 100"/>
          <p:cNvPicPr>
            <a:picLocks noChangeAspect="1"/>
          </p:cNvPicPr>
          <p:nvPr>
            <p:ph sz="half" idx="1"/>
          </p:nvPr>
        </p:nvPicPr>
        <p:blipFill>
          <a:blip r:embed="rId1"/>
          <a:stretch>
            <a:fillRect/>
          </a:stretch>
        </p:blipFill>
        <p:spPr>
          <a:xfrm>
            <a:off x="748030" y="1305560"/>
            <a:ext cx="4646930" cy="4762500"/>
          </a:xfrm>
          <a:prstGeom prst="rect">
            <a:avLst/>
          </a:prstGeom>
          <a:noFill/>
          <a:ln w="9525">
            <a:noFill/>
          </a:ln>
        </p:spPr>
      </p:pic>
      <p:pic>
        <p:nvPicPr>
          <p:cNvPr id="102" name="Content Placeholder 101"/>
          <p:cNvPicPr>
            <a:picLocks noChangeAspect="1"/>
          </p:cNvPicPr>
          <p:nvPr>
            <p:ph sz="half" idx="2"/>
          </p:nvPr>
        </p:nvPicPr>
        <p:blipFill>
          <a:blip r:embed="rId2"/>
          <a:stretch>
            <a:fillRect/>
          </a:stretch>
        </p:blipFill>
        <p:spPr>
          <a:xfrm>
            <a:off x="6388100" y="1305560"/>
            <a:ext cx="5048250" cy="476186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1"/>
                                        </p:tgtEl>
                                        <p:attrNameLst>
                                          <p:attrName>style.visibility</p:attrName>
                                        </p:attrNameLst>
                                      </p:cBhvr>
                                      <p:to>
                                        <p:strVal val="visible"/>
                                      </p:to>
                                    </p:set>
                                    <p:animEffect transition="in" filter="box(in)">
                                      <p:cBhvr>
                                        <p:cTn id="12" dur="2000"/>
                                        <p:tgtEl>
                                          <p:spTgt spid="10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2"/>
                                        </p:tgtEl>
                                        <p:attrNameLst>
                                          <p:attrName>style.visibility</p:attrName>
                                        </p:attrNameLst>
                                      </p:cBhvr>
                                      <p:to>
                                        <p:strVal val="visible"/>
                                      </p:to>
                                    </p:set>
                                    <p:animEffect transition="in" filter="box(in)">
                                      <p:cBhvr>
                                        <p:cTn id="17" dur="20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44475" y="118745"/>
            <a:ext cx="11636375" cy="6739255"/>
          </a:xfrm>
          <a:prstGeom prst="rect">
            <a:avLst/>
          </a:prstGeom>
          <a:noFill/>
        </p:spPr>
        <p:txBody>
          <a:bodyPr wrap="square" rtlCol="0">
            <a:spAutoFit/>
          </a:bodyPr>
          <a:p>
            <a:pPr>
              <a:lnSpc>
                <a:spcPct val="150000"/>
              </a:lnSpc>
            </a:pPr>
            <a:r>
              <a:rPr lang="en-US" sz="3200" b="1" i="1">
                <a:solidFill>
                  <a:srgbClr val="FF0000"/>
                </a:solidFill>
                <a:latin typeface="Times New Roman" panose="02020603050405020304" pitchFamily="18" charset="0"/>
                <a:cs typeface="Times New Roman" panose="02020603050405020304" pitchFamily="18" charset="0"/>
              </a:rPr>
              <a:t>Điều 8. Đối tượng và điều kiện được sở hữu nhà ở tại Việt Nam</a:t>
            </a:r>
            <a:endParaRPr lang="en-US" sz="3200" b="1" i="1">
              <a:solidFill>
                <a:srgbClr val="FF0000"/>
              </a:solidFill>
              <a:latin typeface="Times New Roman" panose="02020603050405020304" pitchFamily="18" charset="0"/>
              <a:cs typeface="Times New Roman" panose="02020603050405020304" pitchFamily="18" charset="0"/>
            </a:endParaRPr>
          </a:p>
          <a:p>
            <a:pPr>
              <a:lnSpc>
                <a:spcPct val="200000"/>
              </a:lnSpc>
            </a:pPr>
            <a:r>
              <a:rPr lang="en-US" sz="3200">
                <a:latin typeface="Times New Roman" panose="02020603050405020304" pitchFamily="18" charset="0"/>
                <a:cs typeface="Times New Roman" panose="02020603050405020304" pitchFamily="18" charset="0"/>
              </a:rPr>
              <a:t>1. Đối tượng được sở hữu nhà ở tại Việt Nam bao gồm:</a:t>
            </a:r>
            <a:endParaRPr lang="en-US" sz="3200">
              <a:latin typeface="Times New Roman" panose="02020603050405020304" pitchFamily="18" charset="0"/>
              <a:cs typeface="Times New Roman" panose="02020603050405020304" pitchFamily="18" charset="0"/>
            </a:endParaRPr>
          </a:p>
          <a:p>
            <a:pPr>
              <a:lnSpc>
                <a:spcPct val="200000"/>
              </a:lnSpc>
            </a:pPr>
            <a:r>
              <a:rPr lang="en-US" sz="3200">
                <a:latin typeface="Times New Roman" panose="02020603050405020304" pitchFamily="18" charset="0"/>
                <a:cs typeface="Times New Roman" panose="02020603050405020304" pitchFamily="18" charset="0"/>
              </a:rPr>
              <a:t>a) Tổ chức, cá nhân trong nước;</a:t>
            </a:r>
            <a:endParaRPr lang="en-US" sz="3200">
              <a:latin typeface="Times New Roman" panose="02020603050405020304" pitchFamily="18" charset="0"/>
              <a:cs typeface="Times New Roman" panose="02020603050405020304" pitchFamily="18" charset="0"/>
            </a:endParaRPr>
          </a:p>
          <a:p>
            <a:pPr>
              <a:lnSpc>
                <a:spcPct val="200000"/>
              </a:lnSpc>
            </a:pPr>
            <a:r>
              <a:rPr lang="en-US" sz="3200">
                <a:latin typeface="Times New Roman" panose="02020603050405020304" pitchFamily="18" charset="0"/>
                <a:cs typeface="Times New Roman" panose="02020603050405020304" pitchFamily="18" charset="0"/>
              </a:rPr>
              <a:t>b) Người Việt Nam định cư ở nước ngoài theo quy định của pháp luật về quốc tịch (nhà ở gắn với QSD đất theo luật Đất đai);</a:t>
            </a:r>
            <a:endParaRPr lang="en-US" sz="3200">
              <a:latin typeface="Times New Roman" panose="02020603050405020304" pitchFamily="18" charset="0"/>
              <a:cs typeface="Times New Roman" panose="02020603050405020304" pitchFamily="18" charset="0"/>
            </a:endParaRPr>
          </a:p>
          <a:p>
            <a:pPr>
              <a:lnSpc>
                <a:spcPct val="200000"/>
              </a:lnSpc>
            </a:pPr>
            <a:r>
              <a:rPr lang="en-US" sz="3200">
                <a:latin typeface="Times New Roman" panose="02020603050405020304" pitchFamily="18" charset="0"/>
                <a:cs typeface="Times New Roman" panose="02020603050405020304" pitchFamily="18" charset="0"/>
              </a:rPr>
              <a:t>c) Tổ chức, cá nhân nước ngoài theo quy định tại khoản 1 Điều 17 của Luật này. </a:t>
            </a:r>
            <a:endParaRPr lang="en-US"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915035" y="55880"/>
            <a:ext cx="10981690" cy="685800"/>
          </a:xfrm>
          <a:prstGeom prst="rect">
            <a:avLst/>
          </a:prstGeom>
          <a:noFill/>
        </p:spPr>
        <p:txBody>
          <a:bodyPr wrap="square" rtlCol="0">
            <a:noAutofit/>
          </a:bodyPr>
          <a:p>
            <a:pPr algn="ctr"/>
            <a:r>
              <a:rPr lang="en-US" sz="4400"/>
              <a:t>* Quyền sở hữu nhà ở</a:t>
            </a:r>
            <a:endParaRPr lang="en-US" sz="4400"/>
          </a:p>
        </p:txBody>
      </p:sp>
      <p:sp>
        <p:nvSpPr>
          <p:cNvPr id="102" name="Text Box 101"/>
          <p:cNvSpPr txBox="1"/>
          <p:nvPr/>
        </p:nvSpPr>
        <p:spPr>
          <a:xfrm>
            <a:off x="297815" y="1497330"/>
            <a:ext cx="11598910" cy="5262245"/>
          </a:xfrm>
          <a:prstGeom prst="rect">
            <a:avLst/>
          </a:prstGeom>
          <a:noFill/>
          <a:ln w="9525">
            <a:noFill/>
          </a:ln>
        </p:spPr>
        <p:txBody>
          <a:bodyPr wrap="square">
            <a:spAutoFit/>
          </a:bodyPr>
          <a:p>
            <a:pPr indent="0" algn="just"/>
            <a:r>
              <a:rPr lang="en-US" sz="2800" b="0">
                <a:solidFill>
                  <a:srgbClr val="2E2E2E"/>
                </a:solidFill>
                <a:latin typeface="Times New Roman" panose="02020603050405020304" pitchFamily="18" charset="0"/>
                <a:ea typeface="SimSun" panose="02010600030101010101" pitchFamily="2" charset="-122"/>
              </a:rPr>
              <a:t>1. Nhà nước </a:t>
            </a:r>
            <a:r>
              <a:rPr lang="en-US" sz="2800" b="1">
                <a:solidFill>
                  <a:srgbClr val="2E2E2E"/>
                </a:solidFill>
                <a:latin typeface="Times New Roman" panose="02020603050405020304" pitchFamily="18" charset="0"/>
                <a:ea typeface="SimSun" panose="02010600030101010101" pitchFamily="2" charset="-122"/>
              </a:rPr>
              <a:t>công nhận</a:t>
            </a:r>
            <a:r>
              <a:rPr lang="en-US" sz="2800" b="0">
                <a:solidFill>
                  <a:srgbClr val="2E2E2E"/>
                </a:solidFill>
                <a:latin typeface="Times New Roman" panose="02020603050405020304" pitchFamily="18" charset="0"/>
                <a:ea typeface="SimSun" panose="02010600030101010101" pitchFamily="2" charset="-122"/>
              </a:rPr>
              <a:t> và </a:t>
            </a:r>
            <a:r>
              <a:rPr lang="en-US" sz="2800" b="1">
                <a:solidFill>
                  <a:srgbClr val="FF0000"/>
                </a:solidFill>
                <a:latin typeface="Times New Roman" panose="02020603050405020304" pitchFamily="18" charset="0"/>
                <a:ea typeface="SimSun" panose="02010600030101010101" pitchFamily="2" charset="-122"/>
              </a:rPr>
              <a:t>bảo hộ quyền sở hữu hợp pháp về nhà ở của chủ sở hữu</a:t>
            </a:r>
            <a:r>
              <a:rPr lang="en-US" sz="2800" b="0">
                <a:solidFill>
                  <a:srgbClr val="2E2E2E"/>
                </a:solidFill>
                <a:latin typeface="Times New Roman" panose="02020603050405020304" pitchFamily="18" charset="0"/>
                <a:ea typeface="SimSun" panose="02010600030101010101" pitchFamily="2" charset="-122"/>
              </a:rPr>
              <a:t> theo quy định của Luật này.</a:t>
            </a:r>
            <a:endParaRPr lang="en-US" sz="2800" b="0">
              <a:solidFill>
                <a:srgbClr val="2E2E2E"/>
              </a:solidFill>
              <a:latin typeface="Times New Roman" panose="02020603050405020304" pitchFamily="18" charset="0"/>
              <a:ea typeface="SimSun" panose="02010600030101010101" pitchFamily="2" charset="-122"/>
            </a:endParaRPr>
          </a:p>
          <a:p>
            <a:pPr indent="0" algn="just"/>
            <a:r>
              <a:rPr lang="en-US" sz="2800" b="0">
                <a:solidFill>
                  <a:srgbClr val="2E2E2E"/>
                </a:solidFill>
                <a:latin typeface="Times New Roman" panose="02020603050405020304" pitchFamily="18" charset="0"/>
                <a:ea typeface="SimSun" panose="02010600030101010101" pitchFamily="2" charset="-122"/>
              </a:rPr>
              <a:t>2. Nhà ở </a:t>
            </a:r>
            <a:r>
              <a:rPr lang="en-US" sz="2800" b="0">
                <a:solidFill>
                  <a:srgbClr val="FF0000"/>
                </a:solidFill>
                <a:latin typeface="Times New Roman" panose="02020603050405020304" pitchFamily="18" charset="0"/>
                <a:ea typeface="SimSun" panose="02010600030101010101" pitchFamily="2" charset="-122"/>
              </a:rPr>
              <a:t>thuộc sở hữu hợp pháp của tổ chức, cá nhân</a:t>
            </a:r>
            <a:r>
              <a:rPr lang="en-US" sz="2800" b="0">
                <a:solidFill>
                  <a:srgbClr val="2E2E2E"/>
                </a:solidFill>
                <a:latin typeface="Times New Roman" panose="02020603050405020304" pitchFamily="18" charset="0"/>
                <a:ea typeface="SimSun" panose="02010600030101010101" pitchFamily="2" charset="-122"/>
              </a:rPr>
              <a:t> không bị quốc hữu hóa. Trường hợp thật cần thiết vì </a:t>
            </a:r>
            <a:r>
              <a:rPr lang="en-US" sz="2800" b="0">
                <a:solidFill>
                  <a:srgbClr val="FF0000"/>
                </a:solidFill>
                <a:latin typeface="Times New Roman" panose="02020603050405020304" pitchFamily="18" charset="0"/>
                <a:ea typeface="SimSun" panose="02010600030101010101" pitchFamily="2" charset="-122"/>
              </a:rPr>
              <a:t>lý do quốc phòng</a:t>
            </a:r>
            <a:r>
              <a:rPr lang="en-US" sz="2800" b="0">
                <a:solidFill>
                  <a:srgbClr val="2E2E2E"/>
                </a:solidFill>
                <a:latin typeface="Times New Roman" panose="02020603050405020304" pitchFamily="18" charset="0"/>
                <a:ea typeface="SimSun" panose="02010600030101010101" pitchFamily="2" charset="-122"/>
              </a:rPr>
              <a:t>, </a:t>
            </a:r>
            <a:r>
              <a:rPr lang="en-US" sz="2800" b="0">
                <a:solidFill>
                  <a:srgbClr val="FF0000"/>
                </a:solidFill>
                <a:latin typeface="Times New Roman" panose="02020603050405020304" pitchFamily="18" charset="0"/>
                <a:ea typeface="SimSun" panose="02010600030101010101" pitchFamily="2" charset="-122"/>
              </a:rPr>
              <a:t>an ninh hoặc vì lợi ích quốc gia, tình trạng khẩn cấp, phòng, chống thiên tai</a:t>
            </a:r>
            <a:r>
              <a:rPr lang="en-US" sz="2800" b="0">
                <a:solidFill>
                  <a:srgbClr val="2E2E2E"/>
                </a:solidFill>
                <a:latin typeface="Times New Roman" panose="02020603050405020304" pitchFamily="18" charset="0"/>
                <a:ea typeface="SimSun" panose="02010600030101010101" pitchFamily="2" charset="-122"/>
              </a:rPr>
              <a:t> thì Nhà nước quyết định </a:t>
            </a:r>
            <a:r>
              <a:rPr lang="en-US" sz="2800" b="0">
                <a:solidFill>
                  <a:srgbClr val="FF0000"/>
                </a:solidFill>
                <a:latin typeface="Times New Roman" panose="02020603050405020304" pitchFamily="18" charset="0"/>
                <a:ea typeface="SimSun" panose="02010600030101010101" pitchFamily="2" charset="-122"/>
              </a:rPr>
              <a:t>mua trước nhà ở</a:t>
            </a:r>
            <a:r>
              <a:rPr lang="en-US" sz="2800" b="0">
                <a:solidFill>
                  <a:srgbClr val="2E2E2E"/>
                </a:solidFill>
                <a:latin typeface="Times New Roman" panose="02020603050405020304" pitchFamily="18" charset="0"/>
                <a:ea typeface="SimSun" panose="02010600030101010101" pitchFamily="2" charset="-122"/>
              </a:rPr>
              <a:t> hoặc </a:t>
            </a:r>
            <a:r>
              <a:rPr lang="en-US" sz="2800" b="0">
                <a:solidFill>
                  <a:srgbClr val="FF0000"/>
                </a:solidFill>
                <a:latin typeface="Times New Roman" panose="02020603050405020304" pitchFamily="18" charset="0"/>
                <a:ea typeface="SimSun" panose="02010600030101010101" pitchFamily="2" charset="-122"/>
              </a:rPr>
              <a:t>giải tỏa nhà ở</a:t>
            </a:r>
            <a:r>
              <a:rPr lang="en-US" sz="2800" b="0">
                <a:solidFill>
                  <a:srgbClr val="2E2E2E"/>
                </a:solidFill>
                <a:latin typeface="Times New Roman" panose="02020603050405020304" pitchFamily="18" charset="0"/>
                <a:ea typeface="SimSun" panose="02010600030101010101" pitchFamily="2" charset="-122"/>
              </a:rPr>
              <a:t> thuộc sở hữu hợp pháp của tổ chức, cá nhân. Trường hợp </a:t>
            </a:r>
            <a:r>
              <a:rPr lang="en-US" sz="2800" b="0">
                <a:solidFill>
                  <a:srgbClr val="FF0000"/>
                </a:solidFill>
                <a:latin typeface="Times New Roman" panose="02020603050405020304" pitchFamily="18" charset="0"/>
                <a:ea typeface="SimSun" panose="02010600030101010101" pitchFamily="2" charset="-122"/>
              </a:rPr>
              <a:t>mua trước</a:t>
            </a:r>
            <a:r>
              <a:rPr lang="en-US" sz="2800" b="0">
                <a:solidFill>
                  <a:srgbClr val="2E2E2E"/>
                </a:solidFill>
                <a:latin typeface="Times New Roman" panose="02020603050405020304" pitchFamily="18" charset="0"/>
                <a:ea typeface="SimSun" panose="02010600030101010101" pitchFamily="2" charset="-122"/>
              </a:rPr>
              <a:t> nhà ở thì Nhà nước có </a:t>
            </a:r>
            <a:r>
              <a:rPr lang="en-US" sz="2800" b="0">
                <a:solidFill>
                  <a:srgbClr val="FF0000"/>
                </a:solidFill>
                <a:latin typeface="Times New Roman" panose="02020603050405020304" pitchFamily="18" charset="0"/>
                <a:ea typeface="SimSun" panose="02010600030101010101" pitchFamily="2" charset="-122"/>
              </a:rPr>
              <a:t>trách nhiệm thanh toán theo giá thị trường</a:t>
            </a:r>
            <a:r>
              <a:rPr lang="en-US" sz="2800" b="0">
                <a:solidFill>
                  <a:srgbClr val="2E2E2E"/>
                </a:solidFill>
                <a:latin typeface="Times New Roman" panose="02020603050405020304" pitchFamily="18" charset="0"/>
                <a:ea typeface="SimSun" panose="02010600030101010101" pitchFamily="2" charset="-122"/>
              </a:rPr>
              <a:t>; trường hợp </a:t>
            </a:r>
            <a:r>
              <a:rPr lang="en-US" sz="2800" b="0">
                <a:solidFill>
                  <a:srgbClr val="FF0000"/>
                </a:solidFill>
                <a:latin typeface="Times New Roman" panose="02020603050405020304" pitchFamily="18" charset="0"/>
                <a:ea typeface="SimSun" panose="02010600030101010101" pitchFamily="2" charset="-122"/>
              </a:rPr>
              <a:t>giải tỏa</a:t>
            </a:r>
            <a:r>
              <a:rPr lang="en-US" sz="2800" b="0">
                <a:solidFill>
                  <a:srgbClr val="2E2E2E"/>
                </a:solidFill>
                <a:latin typeface="Times New Roman" panose="02020603050405020304" pitchFamily="18" charset="0"/>
                <a:ea typeface="SimSun" panose="02010600030101010101" pitchFamily="2" charset="-122"/>
              </a:rPr>
              <a:t> nhà ở thì Nhà nước có trách nhiệm</a:t>
            </a:r>
            <a:r>
              <a:rPr lang="en-US" sz="2800" b="0">
                <a:solidFill>
                  <a:srgbClr val="FF0000"/>
                </a:solidFill>
                <a:latin typeface="Times New Roman" panose="02020603050405020304" pitchFamily="18" charset="0"/>
                <a:ea typeface="SimSun" panose="02010600030101010101" pitchFamily="2" charset="-122"/>
              </a:rPr>
              <a:t> bồi thường, hỗ trợ và thực hiện chính sách tái định cư</a:t>
            </a:r>
            <a:r>
              <a:rPr lang="en-US" sz="2800" b="0">
                <a:solidFill>
                  <a:srgbClr val="2E2E2E"/>
                </a:solidFill>
                <a:latin typeface="Times New Roman" panose="02020603050405020304" pitchFamily="18" charset="0"/>
                <a:ea typeface="SimSun" panose="02010600030101010101" pitchFamily="2" charset="-122"/>
              </a:rPr>
              <a:t> cho chủ sở hữu nhà ở theo quy định của pháp luật. Trường hợp </a:t>
            </a:r>
            <a:r>
              <a:rPr lang="en-US" sz="2800" b="0">
                <a:solidFill>
                  <a:srgbClr val="FF0000"/>
                </a:solidFill>
                <a:latin typeface="Times New Roman" panose="02020603050405020304" pitchFamily="18" charset="0"/>
                <a:ea typeface="SimSun" panose="02010600030101010101" pitchFamily="2" charset="-122"/>
              </a:rPr>
              <a:t>trưng mua, trưng dụng</a:t>
            </a:r>
            <a:r>
              <a:rPr lang="en-US" sz="2800" b="0">
                <a:solidFill>
                  <a:srgbClr val="2E2E2E"/>
                </a:solidFill>
                <a:latin typeface="Times New Roman" panose="02020603050405020304" pitchFamily="18" charset="0"/>
                <a:ea typeface="SimSun" panose="02010600030101010101" pitchFamily="2" charset="-122"/>
              </a:rPr>
              <a:t> nhà ở thì thực hiện theo quy định của pháp luật về trưng mua, trưng dụng tài sản.</a:t>
            </a:r>
            <a:endParaRPr lang="en-US" sz="2800" b="0">
              <a:solidFill>
                <a:srgbClr val="2E2E2E"/>
              </a:solidFill>
              <a:latin typeface="Times New Roman" panose="02020603050405020304" pitchFamily="18" charset="0"/>
              <a:ea typeface="SimSun" panose="02010600030101010101" pitchFamily="2" charset="-122"/>
            </a:endParaRPr>
          </a:p>
        </p:txBody>
      </p:sp>
      <p:sp>
        <p:nvSpPr>
          <p:cNvPr id="2" name="Text Box 1"/>
          <p:cNvSpPr txBox="1"/>
          <p:nvPr/>
        </p:nvSpPr>
        <p:spPr>
          <a:xfrm>
            <a:off x="494665" y="858520"/>
            <a:ext cx="6096000" cy="521970"/>
          </a:xfrm>
          <a:prstGeom prst="rect">
            <a:avLst/>
          </a:prstGeom>
          <a:noFill/>
        </p:spPr>
        <p:txBody>
          <a:bodyPr wrap="square" rtlCol="0" anchor="t">
            <a:spAutoFit/>
          </a:bodyPr>
          <a:p>
            <a:r>
              <a:rPr lang="en-US" sz="2800" b="1">
                <a:solidFill>
                  <a:srgbClr val="2E2E2E"/>
                </a:solidFill>
                <a:latin typeface="Times New Roman" panose="02020603050405020304" pitchFamily="18" charset="0"/>
                <a:ea typeface="SimSun" panose="02010600030101010101" pitchFamily="2" charset="-122"/>
                <a:sym typeface="+mn-ea"/>
              </a:rPr>
              <a:t>Điều 7. Bảo hộ quyền sở hữu nhà ở</a:t>
            </a:r>
            <a:endParaRPr lang="en-US" sz="2800" b="1">
              <a:solidFill>
                <a:srgbClr val="2E2E2E"/>
              </a:solidFill>
              <a:latin typeface="Times New Roman" panose="02020603050405020304" pitchFamily="18" charset="0"/>
              <a:ea typeface="SimSun"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2">
                                            <p:txEl>
                                              <p:pRg st="0" end="0"/>
                                            </p:txEl>
                                          </p:spTgt>
                                        </p:tgtEl>
                                        <p:attrNameLst>
                                          <p:attrName>style.visibility</p:attrName>
                                        </p:attrNameLst>
                                      </p:cBhvr>
                                      <p:to>
                                        <p:strVal val="visible"/>
                                      </p:to>
                                    </p:set>
                                    <p:animEffect transition="in" filter="box(in)">
                                      <p:cBhvr>
                                        <p:cTn id="12" dur="2000"/>
                                        <p:tgtEl>
                                          <p:spTgt spid="10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2">
                                            <p:txEl>
                                              <p:pRg st="1" end="1"/>
                                            </p:txEl>
                                          </p:spTgt>
                                        </p:tgtEl>
                                        <p:attrNameLst>
                                          <p:attrName>style.visibility</p:attrName>
                                        </p:attrNameLst>
                                      </p:cBhvr>
                                      <p:to>
                                        <p:strVal val="visible"/>
                                      </p:to>
                                    </p:set>
                                    <p:animEffect transition="in" filter="box(in)">
                                      <p:cBhvr>
                                        <p:cTn id="17" dur="2000"/>
                                        <p:tgtEl>
                                          <p:spTgt spid="10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64160" y="187960"/>
            <a:ext cx="11445875" cy="768350"/>
          </a:xfrm>
          <a:prstGeom prst="rect">
            <a:avLst/>
          </a:prstGeom>
          <a:noFill/>
        </p:spPr>
        <p:txBody>
          <a:bodyPr wrap="square" rtlCol="0">
            <a:spAutoFit/>
          </a:bodyPr>
          <a:p>
            <a:pPr algn="ctr"/>
            <a:r>
              <a:rPr lang="en-US" sz="4400" i="1">
                <a:solidFill>
                  <a:srgbClr val="FF0000"/>
                </a:solidFill>
              </a:rPr>
              <a:t>*Quyền sở hữu đối với sở hữu căn hộ chung cư?</a:t>
            </a:r>
            <a:endParaRPr lang="en-US" sz="4400" i="1">
              <a:solidFill>
                <a:srgbClr val="FF0000"/>
              </a:solidFill>
            </a:endParaRPr>
          </a:p>
        </p:txBody>
      </p:sp>
      <p:sp>
        <p:nvSpPr>
          <p:cNvPr id="6" name="Text Box 5"/>
          <p:cNvSpPr txBox="1"/>
          <p:nvPr/>
        </p:nvSpPr>
        <p:spPr>
          <a:xfrm>
            <a:off x="407670" y="1159510"/>
            <a:ext cx="11174095" cy="3171190"/>
          </a:xfrm>
          <a:prstGeom prst="rect">
            <a:avLst/>
          </a:prstGeom>
          <a:noFill/>
        </p:spPr>
        <p:txBody>
          <a:bodyPr wrap="square" rtlCol="0" anchor="t">
            <a:noAutofit/>
          </a:bodyPr>
          <a:p>
            <a:r>
              <a:rPr lang="en-US" sz="4800">
                <a:sym typeface="+mn-ea"/>
              </a:rPr>
              <a:t>- Người Việt Nam </a:t>
            </a:r>
            <a:endParaRPr lang="en-US" sz="4800"/>
          </a:p>
          <a:p>
            <a:r>
              <a:rPr lang="en-US" sz="4800">
                <a:sym typeface="+mn-ea"/>
              </a:rPr>
              <a:t>- Người Việt Nam định cư ở nước ngoài;</a:t>
            </a:r>
            <a:endParaRPr lang="en-US" sz="4800">
              <a:sym typeface="+mn-ea"/>
            </a:endParaRPr>
          </a:p>
          <a:p>
            <a:r>
              <a:rPr lang="en-US" sz="4800">
                <a:sym typeface="+mn-ea"/>
              </a:rPr>
              <a:t> </a:t>
            </a:r>
            <a:r>
              <a:rPr lang="en-US" sz="4800">
                <a:solidFill>
                  <a:srgbClr val="FF0000"/>
                </a:solidFill>
                <a:sym typeface="+mn-ea"/>
              </a:rPr>
              <a:t>Không</a:t>
            </a:r>
            <a:r>
              <a:rPr lang="en-US" sz="4800">
                <a:sym typeface="+mn-ea"/>
              </a:rPr>
              <a:t> quy định </a:t>
            </a:r>
            <a:r>
              <a:rPr lang="en-US" sz="4800">
                <a:solidFill>
                  <a:srgbClr val="FF0000"/>
                </a:solidFill>
                <a:sym typeface="+mn-ea"/>
              </a:rPr>
              <a:t>thời hạn sở hữu</a:t>
            </a:r>
            <a:endParaRPr lang="en-US" sz="4800">
              <a:sym typeface="+mn-ea"/>
            </a:endParaRPr>
          </a:p>
          <a:p>
            <a:r>
              <a:rPr lang="en-US" sz="4800">
                <a:solidFill>
                  <a:srgbClr val="FF0000"/>
                </a:solidFill>
                <a:sym typeface="+mn-ea"/>
              </a:rPr>
              <a:t>mà chỉ </a:t>
            </a:r>
            <a:r>
              <a:rPr lang="en-US" sz="4000">
                <a:sym typeface="+mn-ea"/>
              </a:rPr>
              <a:t>quy định </a:t>
            </a:r>
            <a:r>
              <a:rPr lang="en-US" sz="4000">
                <a:solidFill>
                  <a:srgbClr val="FF0000"/>
                </a:solidFill>
                <a:sym typeface="+mn-ea"/>
              </a:rPr>
              <a:t>thời hạn sử dụng nhà chung cư</a:t>
            </a:r>
            <a:r>
              <a:rPr lang="en-US" sz="4800">
                <a:sym typeface="+mn-ea"/>
              </a:rPr>
              <a:t>.</a:t>
            </a:r>
            <a:endParaRPr lang="en-US" sz="4800">
              <a:sym typeface="+mn-ea"/>
            </a:endParaRPr>
          </a:p>
        </p:txBody>
      </p:sp>
      <p:sp>
        <p:nvSpPr>
          <p:cNvPr id="2" name="Text Box 1"/>
          <p:cNvSpPr txBox="1"/>
          <p:nvPr/>
        </p:nvSpPr>
        <p:spPr>
          <a:xfrm>
            <a:off x="568325" y="4152265"/>
            <a:ext cx="11301730" cy="1753235"/>
          </a:xfrm>
          <a:prstGeom prst="rect">
            <a:avLst/>
          </a:prstGeom>
          <a:noFill/>
        </p:spPr>
        <p:txBody>
          <a:bodyPr wrap="square" rtlCol="0" anchor="t">
            <a:spAutoFit/>
          </a:bodyPr>
          <a:p>
            <a:r>
              <a:rPr lang="en-US" sz="3600">
                <a:sym typeface="+mn-ea"/>
              </a:rPr>
              <a:t>- Người nước ngoài: 50 năm</a:t>
            </a:r>
            <a:endParaRPr lang="en-US" sz="3600"/>
          </a:p>
          <a:p>
            <a:r>
              <a:rPr lang="en-US" sz="3600">
                <a:sym typeface="+mn-ea"/>
              </a:rPr>
              <a:t>có thể gia hạn 1 lần thêm 50 năm</a:t>
            </a:r>
            <a:endParaRPr lang="en-US" sz="3600"/>
          </a:p>
          <a:p>
            <a:r>
              <a:rPr lang="en-US" sz="3600">
                <a:sym typeface="+mn-ea"/>
              </a:rPr>
              <a:t>-&gt; phải ghi trong giấy chứng nhận thời hạn sở hữu</a:t>
            </a:r>
            <a:endParaRPr lang="en-US" sz="36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20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ox(in)">
                                      <p:cBhvr>
                                        <p:cTn id="27" dur="20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box(in)">
                                      <p:cBhvr>
                                        <p:cTn id="32" dur="20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2">
                                            <p:txEl>
                                              <p:pRg st="0" end="0"/>
                                            </p:txEl>
                                          </p:spTgt>
                                        </p:tgtEl>
                                        <p:attrNameLst>
                                          <p:attrName>style.visibility</p:attrName>
                                        </p:attrNameLst>
                                      </p:cBhvr>
                                      <p:to>
                                        <p:strVal val="visible"/>
                                      </p:to>
                                    </p:set>
                                    <p:animEffect transition="in" filter="box(in)">
                                      <p:cBhvr>
                                        <p:cTn id="37" dur="2000"/>
                                        <p:tgtEl>
                                          <p:spTgt spid="2">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2">
                                            <p:txEl>
                                              <p:pRg st="1" end="1"/>
                                            </p:txEl>
                                          </p:spTgt>
                                        </p:tgtEl>
                                        <p:attrNameLst>
                                          <p:attrName>style.visibility</p:attrName>
                                        </p:attrNameLst>
                                      </p:cBhvr>
                                      <p:to>
                                        <p:strVal val="visible"/>
                                      </p:to>
                                    </p:set>
                                    <p:animEffect transition="in" filter="box(in)">
                                      <p:cBhvr>
                                        <p:cTn id="42" dur="2000"/>
                                        <p:tgtEl>
                                          <p:spTgt spid="2">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2">
                                            <p:txEl>
                                              <p:pRg st="2" end="2"/>
                                            </p:txEl>
                                          </p:spTgt>
                                        </p:tgtEl>
                                        <p:attrNameLst>
                                          <p:attrName>style.visibility</p:attrName>
                                        </p:attrNameLst>
                                      </p:cBhvr>
                                      <p:to>
                                        <p:strVal val="visible"/>
                                      </p:to>
                                    </p:set>
                                    <p:animEffect transition="in" filter="box(in)">
                                      <p:cBhvr>
                                        <p:cTn id="4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4" grpId="0"/>
      <p:bldP spid="4"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404495" y="306070"/>
            <a:ext cx="10739755" cy="6186805"/>
          </a:xfrm>
          <a:prstGeom prst="rect">
            <a:avLst/>
          </a:prstGeom>
          <a:noFill/>
        </p:spPr>
        <p:txBody>
          <a:bodyPr wrap="square" rtlCol="0">
            <a:noAutofit/>
          </a:bodyPr>
          <a:p>
            <a:r>
              <a:rPr lang="en-US" sz="3600" i="1">
                <a:solidFill>
                  <a:srgbClr val="FF0000"/>
                </a:solidFill>
              </a:rPr>
              <a:t>* Sở hữu nhà ở riêng lẻ</a:t>
            </a:r>
            <a:endParaRPr lang="en-US" sz="3600"/>
          </a:p>
          <a:p>
            <a:r>
              <a:rPr lang="en-US" sz="3600"/>
              <a:t>- Người Việt Nam; </a:t>
            </a:r>
            <a:endParaRPr lang="en-US" sz="3600"/>
          </a:p>
          <a:p>
            <a:r>
              <a:rPr lang="en-US" sz="3600"/>
              <a:t>- Người Việt Nam định cư ở nước ngoài;</a:t>
            </a:r>
            <a:endParaRPr lang="en-US" sz="3600"/>
          </a:p>
          <a:p>
            <a:r>
              <a:rPr lang="en-US" sz="3600"/>
              <a:t>Sở hữu vĩnh viễn</a:t>
            </a:r>
            <a:endParaRPr lang="en-US" sz="3600"/>
          </a:p>
          <a:p>
            <a:r>
              <a:rPr lang="en-US" sz="3600"/>
              <a:t>Người nước ngoài:</a:t>
            </a:r>
            <a:endParaRPr lang="en-US" sz="3600"/>
          </a:p>
          <a:p>
            <a:r>
              <a:rPr lang="en-US" sz="3600"/>
              <a:t>50 năm</a:t>
            </a:r>
            <a:endParaRPr lang="en-US" sz="3600"/>
          </a:p>
          <a:p>
            <a:r>
              <a:rPr lang="en-US" sz="3600"/>
              <a:t>có thể gia hạn 1 lần thêm 50 năm</a:t>
            </a:r>
            <a:endParaRPr lang="en-US" sz="3600"/>
          </a:p>
          <a:p>
            <a:r>
              <a:rPr lang="en-US" sz="3600"/>
              <a:t>-&gt; phải ghi trong giấy chứng nhận thời hạn sở hữu</a:t>
            </a:r>
            <a:endParaRPr lang="en-US" sz="3600"/>
          </a:p>
          <a:p>
            <a:r>
              <a:rPr lang="en-US" sz="3600"/>
              <a:t>- Nếu người nước ngoài lấy người VN thì sở hữu nhà như người VN</a:t>
            </a:r>
            <a:endParaRPr lang="en-US"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2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2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20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20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2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2" name="Content Placeholder 101"/>
          <p:cNvPicPr>
            <a:picLocks noChangeAspect="1"/>
          </p:cNvPicPr>
          <p:nvPr>
            <p:ph sz="half" idx="1"/>
          </p:nvPr>
        </p:nvPicPr>
        <p:blipFill>
          <a:blip r:embed="rId1"/>
          <a:stretch>
            <a:fillRect/>
          </a:stretch>
        </p:blipFill>
        <p:spPr>
          <a:xfrm>
            <a:off x="560070" y="337185"/>
            <a:ext cx="5688330" cy="4889500"/>
          </a:xfrm>
          <a:prstGeom prst="rect">
            <a:avLst/>
          </a:prstGeom>
          <a:noFill/>
          <a:ln w="9525">
            <a:noFill/>
          </a:ln>
        </p:spPr>
      </p:pic>
      <p:sp>
        <p:nvSpPr>
          <p:cNvPr id="7" name="Text Box 6"/>
          <p:cNvSpPr txBox="1"/>
          <p:nvPr/>
        </p:nvSpPr>
        <p:spPr>
          <a:xfrm>
            <a:off x="173990" y="5669280"/>
            <a:ext cx="12473305" cy="1068070"/>
          </a:xfrm>
          <a:prstGeom prst="rect">
            <a:avLst/>
          </a:prstGeom>
          <a:noFill/>
        </p:spPr>
        <p:txBody>
          <a:bodyPr wrap="square" rtlCol="0">
            <a:noAutofit/>
          </a:bodyPr>
          <a:p>
            <a:pPr algn="ctr"/>
            <a:r>
              <a:rPr lang="en-US" sz="3200"/>
              <a:t>Ban hành ngày 27/11/2023 kỳ họp thứ 6, QH khóa 15,</a:t>
            </a:r>
            <a:endParaRPr lang="en-US" sz="3200"/>
          </a:p>
          <a:p>
            <a:pPr algn="ctr"/>
            <a:r>
              <a:rPr lang="en-US" sz="3200"/>
              <a:t> Hiệu lực ngày 01/01/2025</a:t>
            </a:r>
            <a:endParaRPr lang="en-US" sz="3200"/>
          </a:p>
        </p:txBody>
      </p:sp>
      <p:pic>
        <p:nvPicPr>
          <p:cNvPr id="11" name="Content Placeholder 10"/>
          <p:cNvPicPr>
            <a:picLocks noChangeAspect="1"/>
          </p:cNvPicPr>
          <p:nvPr>
            <p:ph sz="half" idx="2"/>
          </p:nvPr>
        </p:nvPicPr>
        <p:blipFill>
          <a:blip r:embed="rId2"/>
          <a:stretch>
            <a:fillRect/>
          </a:stretch>
        </p:blipFill>
        <p:spPr>
          <a:xfrm>
            <a:off x="6788785" y="337185"/>
            <a:ext cx="4848225" cy="489013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2"/>
                                        </p:tgtEl>
                                        <p:attrNameLst>
                                          <p:attrName>style.visibility</p:attrName>
                                        </p:attrNameLst>
                                      </p:cBhvr>
                                      <p:to>
                                        <p:strVal val="visible"/>
                                      </p:to>
                                    </p:set>
                                    <p:animEffect transition="in" filter="box(in)">
                                      <p:cBhvr>
                                        <p:cTn id="7" dur="2000"/>
                                        <p:tgtEl>
                                          <p:spTgt spid="10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in)">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0" name="Content Placeholder 99"/>
          <p:cNvPicPr>
            <a:picLocks noChangeAspect="1"/>
          </p:cNvPicPr>
          <p:nvPr>
            <p:ph idx="1"/>
          </p:nvPr>
        </p:nvPicPr>
        <p:blipFill>
          <a:blip r:embed="rId1"/>
          <a:stretch>
            <a:fillRect/>
          </a:stretch>
        </p:blipFill>
        <p:spPr>
          <a:xfrm>
            <a:off x="8128000" y="474345"/>
            <a:ext cx="3800475" cy="5273675"/>
          </a:xfrm>
          <a:prstGeom prst="rect">
            <a:avLst/>
          </a:prstGeom>
          <a:noFill/>
          <a:ln w="9525">
            <a:noFill/>
          </a:ln>
        </p:spPr>
      </p:pic>
      <p:sp>
        <p:nvSpPr>
          <p:cNvPr id="5" name="Text Box 4"/>
          <p:cNvSpPr txBox="1"/>
          <p:nvPr/>
        </p:nvSpPr>
        <p:spPr>
          <a:xfrm>
            <a:off x="142240" y="92075"/>
            <a:ext cx="9705975" cy="521970"/>
          </a:xfrm>
          <a:prstGeom prst="rect">
            <a:avLst/>
          </a:prstGeom>
          <a:noFill/>
        </p:spPr>
        <p:txBody>
          <a:bodyPr wrap="square" rtlCol="0">
            <a:spAutoFit/>
          </a:bodyPr>
          <a:p>
            <a:r>
              <a:rPr lang="en-US" sz="2800" i="1">
                <a:solidFill>
                  <a:srgbClr val="FF0000"/>
                </a:solidFill>
              </a:rPr>
              <a:t>* Những người nước ngoài nào được sở hữu nhà ở tại VN?</a:t>
            </a:r>
            <a:endParaRPr lang="en-US" sz="2800" i="1">
              <a:solidFill>
                <a:srgbClr val="FF0000"/>
              </a:solidFill>
            </a:endParaRPr>
          </a:p>
        </p:txBody>
      </p:sp>
      <p:sp>
        <p:nvSpPr>
          <p:cNvPr id="6" name="Text Box 5"/>
          <p:cNvSpPr txBox="1"/>
          <p:nvPr/>
        </p:nvSpPr>
        <p:spPr>
          <a:xfrm>
            <a:off x="244475" y="981710"/>
            <a:ext cx="7499985" cy="953135"/>
          </a:xfrm>
          <a:prstGeom prst="rect">
            <a:avLst/>
          </a:prstGeom>
          <a:noFill/>
        </p:spPr>
        <p:txBody>
          <a:bodyPr wrap="square" rtlCol="0">
            <a:spAutoFit/>
          </a:bodyPr>
          <a:p>
            <a:r>
              <a:rPr lang="en-US" sz="2800"/>
              <a:t>- Tổ chức, cá nhân nước ngoài đầu tư XD nhà ở theo dự án tại VN</a:t>
            </a:r>
            <a:endParaRPr lang="en-US" sz="2800"/>
          </a:p>
        </p:txBody>
      </p:sp>
      <p:sp>
        <p:nvSpPr>
          <p:cNvPr id="7" name="Text Box 6"/>
          <p:cNvSpPr txBox="1"/>
          <p:nvPr/>
        </p:nvSpPr>
        <p:spPr>
          <a:xfrm>
            <a:off x="215265" y="2354580"/>
            <a:ext cx="7602220" cy="1383665"/>
          </a:xfrm>
          <a:prstGeom prst="rect">
            <a:avLst/>
          </a:prstGeom>
          <a:noFill/>
        </p:spPr>
        <p:txBody>
          <a:bodyPr wrap="square" rtlCol="0">
            <a:spAutoFit/>
          </a:bodyPr>
          <a:p>
            <a:r>
              <a:rPr lang="en-US" sz="2800"/>
              <a:t>- DN có vốn đầu tư nước ngoài, chi nhánh, VP đại diện của DN nước ngoài, quỹ đầu tư nước ngoài và chi nhánh ngân hàng nước ngoài</a:t>
            </a:r>
            <a:endParaRPr lang="en-US" sz="2800"/>
          </a:p>
        </p:txBody>
      </p:sp>
      <p:sp>
        <p:nvSpPr>
          <p:cNvPr id="8" name="Text Box 7"/>
          <p:cNvSpPr txBox="1"/>
          <p:nvPr/>
        </p:nvSpPr>
        <p:spPr>
          <a:xfrm>
            <a:off x="229870" y="4222750"/>
            <a:ext cx="7602220" cy="953135"/>
          </a:xfrm>
          <a:prstGeom prst="rect">
            <a:avLst/>
          </a:prstGeom>
          <a:noFill/>
        </p:spPr>
        <p:txBody>
          <a:bodyPr wrap="square" rtlCol="0">
            <a:spAutoFit/>
          </a:bodyPr>
          <a:p>
            <a:r>
              <a:rPr lang="en-US" sz="2800"/>
              <a:t>- Cá nhân nước ngoài được phép nhập cảnh vào Việt Nam</a:t>
            </a:r>
            <a:endParaRPr lang="en-US" sz="2800"/>
          </a:p>
        </p:txBody>
      </p:sp>
      <p:sp>
        <p:nvSpPr>
          <p:cNvPr id="9" name="Text Box 8"/>
          <p:cNvSpPr txBox="1"/>
          <p:nvPr/>
        </p:nvSpPr>
        <p:spPr>
          <a:xfrm>
            <a:off x="302895" y="5706110"/>
            <a:ext cx="7849870" cy="460375"/>
          </a:xfrm>
          <a:prstGeom prst="rect">
            <a:avLst/>
          </a:prstGeom>
          <a:noFill/>
        </p:spPr>
        <p:txBody>
          <a:bodyPr wrap="square" rtlCol="0">
            <a:spAutoFit/>
          </a:bodyPr>
          <a:p>
            <a:pPr algn="ctr"/>
            <a:r>
              <a:rPr lang="en-US" sz="2400"/>
              <a:t>Khoản 1, Điều 159</a:t>
            </a:r>
            <a:endParaRPr lang="en-US" sz="2400"/>
          </a:p>
        </p:txBody>
      </p:sp>
      <p:sp>
        <p:nvSpPr>
          <p:cNvPr id="2" name="Text Box 1"/>
          <p:cNvSpPr txBox="1"/>
          <p:nvPr/>
        </p:nvSpPr>
        <p:spPr>
          <a:xfrm>
            <a:off x="59055" y="3267075"/>
            <a:ext cx="4064000" cy="368300"/>
          </a:xfrm>
          <a:prstGeom prst="rect">
            <a:avLst/>
          </a:prstGeom>
          <a:noFill/>
        </p:spPr>
        <p:txBody>
          <a:bodyPr wrap="square" rtlCol="0">
            <a:spAutoFit/>
          </a:bodyPr>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0"/>
                                        </p:tgtEl>
                                        <p:attrNameLst>
                                          <p:attrName>style.visibility</p:attrName>
                                        </p:attrNameLst>
                                      </p:cBhvr>
                                      <p:to>
                                        <p:strVal val="visible"/>
                                      </p:to>
                                    </p:set>
                                    <p:animEffect transition="in" filter="box(in)">
                                      <p:cBhvr>
                                        <p:cTn id="12" dur="2000"/>
                                        <p:tgtEl>
                                          <p:spTgt spid="10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ox(in)">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7" grpId="0"/>
      <p:bldP spid="7" grpId="1"/>
      <p:bldP spid="8" grpId="0"/>
      <p:bldP spid="8" grpId="1"/>
      <p:bldP spid="9" grpId="0"/>
      <p:bldP spid="9"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375920" y="1569720"/>
            <a:ext cx="11658600" cy="4938395"/>
          </a:xfrm>
          <a:prstGeom prst="rect">
            <a:avLst/>
          </a:prstGeom>
          <a:noFill/>
        </p:spPr>
        <p:txBody>
          <a:bodyPr wrap="square" rtlCol="0">
            <a:noAutofit/>
          </a:bodyPr>
          <a:p>
            <a:r>
              <a:rPr lang="en-US" sz="3600"/>
              <a:t>- Đầu tư xây dựng nhà ở theo dự án</a:t>
            </a:r>
            <a:endParaRPr lang="en-US" sz="3600"/>
          </a:p>
          <a:p>
            <a:endParaRPr lang="en-US" sz="3600"/>
          </a:p>
          <a:p>
            <a:r>
              <a:rPr lang="en-US" sz="3600"/>
              <a:t>- Mua, thuê mua, nhận tặng cho, nhận thừa kế của chủ đầu tư dự án </a:t>
            </a:r>
            <a:endParaRPr lang="en-US" sz="3600"/>
          </a:p>
          <a:p>
            <a:endParaRPr lang="en-US" sz="3600"/>
          </a:p>
          <a:p>
            <a:r>
              <a:rPr lang="en-US" sz="3600"/>
              <a:t>- Mua, thuê mua nhà của tổ chức, cá nhân nước ngoài đã sở hữu nhà ở </a:t>
            </a:r>
            <a:endParaRPr lang="en-US" sz="3600"/>
          </a:p>
          <a:p>
            <a:endParaRPr lang="en-US" sz="3600"/>
          </a:p>
          <a:p>
            <a:endParaRPr lang="en-US" sz="3600"/>
          </a:p>
        </p:txBody>
      </p:sp>
      <p:sp>
        <p:nvSpPr>
          <p:cNvPr id="2" name="Text Box 1"/>
          <p:cNvSpPr txBox="1"/>
          <p:nvPr/>
        </p:nvSpPr>
        <p:spPr>
          <a:xfrm>
            <a:off x="1092200" y="166370"/>
            <a:ext cx="8867775" cy="1198880"/>
          </a:xfrm>
          <a:prstGeom prst="rect">
            <a:avLst/>
          </a:prstGeom>
          <a:noFill/>
        </p:spPr>
        <p:txBody>
          <a:bodyPr wrap="square" rtlCol="0" anchor="t">
            <a:spAutoFit/>
          </a:bodyPr>
          <a:p>
            <a:pPr algn="ctr"/>
            <a:r>
              <a:rPr lang="en-US" sz="3600">
                <a:solidFill>
                  <a:srgbClr val="FF0000"/>
                </a:solidFill>
                <a:sym typeface="+mn-ea"/>
              </a:rPr>
              <a:t>Câu hỏi. Hình thức sở hữu nhà ở của tổ chức, cá nhân nước ngoài?</a:t>
            </a:r>
            <a:endParaRPr lang="en-US" sz="360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ox(in)">
                                      <p:cBhvr>
                                        <p:cTn id="22"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46380" y="2354580"/>
            <a:ext cx="11624310" cy="2958465"/>
          </a:xfrm>
          <a:prstGeom prst="rect">
            <a:avLst/>
          </a:prstGeom>
          <a:noFill/>
        </p:spPr>
        <p:txBody>
          <a:bodyPr wrap="square" rtlCol="0" anchor="t">
            <a:noAutofit/>
          </a:bodyPr>
          <a:p>
            <a:pPr algn="just"/>
            <a:r>
              <a:rPr lang="en-US" sz="4400">
                <a:sym typeface="+mn-ea"/>
              </a:rPr>
              <a:t>-&gt; Chỉ được hưởng giá trị</a:t>
            </a:r>
            <a:endParaRPr lang="en-US" sz="4400">
              <a:sym typeface="+mn-ea"/>
            </a:endParaRPr>
          </a:p>
          <a:p>
            <a:pPr algn="just"/>
            <a:endParaRPr lang="en-US" sz="4400">
              <a:sym typeface="+mn-ea"/>
            </a:endParaRPr>
          </a:p>
          <a:p>
            <a:pPr algn="just"/>
            <a:r>
              <a:rPr lang="en-US" sz="4400">
                <a:sym typeface="+mn-ea"/>
              </a:rPr>
              <a:t>Còn </a:t>
            </a:r>
            <a:r>
              <a:rPr lang="en-US" sz="4400" i="1">
                <a:solidFill>
                  <a:srgbClr val="FF0000"/>
                </a:solidFill>
                <a:sym typeface="+mn-ea"/>
              </a:rPr>
              <a:t>Người Việt Nam định cư ở nước ngoài thì có được  thừa kế, tặng cho là nhà ở riêng lẻ không thuộc dự án nhà ở thương mại không?</a:t>
            </a:r>
            <a:endParaRPr lang="en-US" sz="4400">
              <a:sym typeface="+mn-ea"/>
            </a:endParaRPr>
          </a:p>
          <a:p>
            <a:pPr algn="just"/>
            <a:r>
              <a:rPr lang="en-US" sz="4400">
                <a:sym typeface="+mn-ea"/>
              </a:rPr>
              <a:t>- &gt; được nhận</a:t>
            </a:r>
            <a:endParaRPr lang="en-US" sz="4400">
              <a:sym typeface="+mn-ea"/>
            </a:endParaRPr>
          </a:p>
        </p:txBody>
      </p:sp>
      <p:sp>
        <p:nvSpPr>
          <p:cNvPr id="2" name="Text Box 1"/>
          <p:cNvSpPr txBox="1"/>
          <p:nvPr/>
        </p:nvSpPr>
        <p:spPr>
          <a:xfrm>
            <a:off x="245745" y="231140"/>
            <a:ext cx="11729085" cy="2122805"/>
          </a:xfrm>
          <a:prstGeom prst="rect">
            <a:avLst/>
          </a:prstGeom>
          <a:noFill/>
        </p:spPr>
        <p:txBody>
          <a:bodyPr wrap="square" rtlCol="0" anchor="t">
            <a:spAutoFit/>
          </a:bodyPr>
          <a:p>
            <a:pPr algn="just"/>
            <a:r>
              <a:rPr lang="en-US" sz="4400">
                <a:sym typeface="+mn-ea"/>
              </a:rPr>
              <a:t>Câu hỏi. </a:t>
            </a:r>
            <a:r>
              <a:rPr lang="en-US" sz="4400" b="1" i="1">
                <a:solidFill>
                  <a:srgbClr val="FF0000"/>
                </a:solidFill>
                <a:sym typeface="+mn-ea"/>
              </a:rPr>
              <a:t>Người nước ngoài có được  thừa kế, tặng cho là nhà ở riêng lẻ không thuộc dự án nhà ở thương mại không?</a:t>
            </a:r>
            <a:endParaRPr lang="en-US" sz="4400" b="1" i="1">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405130" y="0"/>
            <a:ext cx="11395710" cy="6985635"/>
          </a:xfrm>
          <a:prstGeom prst="rect">
            <a:avLst/>
          </a:prstGeom>
          <a:noFill/>
        </p:spPr>
        <p:txBody>
          <a:bodyPr wrap="square" rtlCol="0">
            <a:spAutoFit/>
          </a:bodyPr>
          <a:p>
            <a:pPr algn="just"/>
            <a:r>
              <a:rPr lang="en-US" sz="3200"/>
              <a:t>Câu hỏi. </a:t>
            </a:r>
            <a:r>
              <a:rPr lang="en-US" sz="3200" i="1">
                <a:solidFill>
                  <a:srgbClr val="FF0000"/>
                </a:solidFill>
              </a:rPr>
              <a:t>Tổ chức, cá nhân nước ngoài được sở hữu nhà ở mà không cần phải đáp ứng điều kiện gì?</a:t>
            </a:r>
            <a:endParaRPr lang="en-US" sz="3200"/>
          </a:p>
          <a:p>
            <a:pPr algn="just">
              <a:lnSpc>
                <a:spcPct val="150000"/>
              </a:lnSpc>
            </a:pPr>
            <a:r>
              <a:rPr lang="en-US" sz="3200"/>
              <a:t>Sai</a:t>
            </a:r>
            <a:endParaRPr lang="en-US" sz="3200"/>
          </a:p>
          <a:p>
            <a:pPr algn="just">
              <a:lnSpc>
                <a:spcPct val="150000"/>
              </a:lnSpc>
            </a:pPr>
            <a:r>
              <a:rPr lang="en-US" sz="3200">
                <a:sym typeface="+mn-ea"/>
              </a:rPr>
              <a:t>- Đối với tổ chức, cá nhân nước ngoài đầu tư XD nhà ở theo dự án tại VN: Phải có giấy chứng nhận đầu tư và có nhà ở được xây dựng trong dự án.</a:t>
            </a:r>
            <a:endParaRPr lang="en-US" sz="3200">
              <a:sym typeface="+mn-ea"/>
            </a:endParaRPr>
          </a:p>
          <a:p>
            <a:pPr algn="just">
              <a:lnSpc>
                <a:spcPct val="150000"/>
              </a:lnSpc>
            </a:pPr>
            <a:r>
              <a:rPr lang="en-US" sz="3200"/>
              <a:t>- Đối với các doanh nghiệp: Có giấy chứng nhận đầu tư hoặc giấy tờ liên quan đến việc được phép hoạt động tại Việt Nam.</a:t>
            </a:r>
            <a:endParaRPr lang="en-US" sz="3200"/>
          </a:p>
          <a:p>
            <a:pPr algn="just">
              <a:lnSpc>
                <a:spcPct val="150000"/>
              </a:lnSpc>
            </a:pPr>
            <a:r>
              <a:rPr lang="en-US" sz="3200"/>
              <a:t>- Đối với cá nhân: Phải được phép nhập cảnh vào VN và không thuộc diện được hưởng quyền ưu đãi, miễn trừ ngoại giao, lãnh sự.</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83210" y="189230"/>
            <a:ext cx="11767185" cy="583565"/>
          </a:xfrm>
          <a:prstGeom prst="rect">
            <a:avLst/>
          </a:prstGeom>
          <a:noFill/>
        </p:spPr>
        <p:txBody>
          <a:bodyPr wrap="square" rtlCol="0">
            <a:spAutoFit/>
          </a:bodyPr>
          <a:p>
            <a:pPr algn="ctr"/>
            <a:r>
              <a:rPr lang="en-US" sz="3200"/>
              <a:t>Tổ chức, cá nhân nước ngoài được mua số lượng nhà, tùy nhu cầu?</a:t>
            </a:r>
            <a:endParaRPr lang="en-US" sz="3200"/>
          </a:p>
        </p:txBody>
      </p:sp>
      <p:pic>
        <p:nvPicPr>
          <p:cNvPr id="107" name="Content Placeholder 106"/>
          <p:cNvPicPr>
            <a:picLocks noChangeAspect="1"/>
          </p:cNvPicPr>
          <p:nvPr>
            <p:ph sz="half" idx="1"/>
          </p:nvPr>
        </p:nvPicPr>
        <p:blipFill>
          <a:blip r:embed="rId1"/>
          <a:stretch>
            <a:fillRect/>
          </a:stretch>
        </p:blipFill>
        <p:spPr>
          <a:xfrm>
            <a:off x="786130" y="1240155"/>
            <a:ext cx="4705985" cy="3561080"/>
          </a:xfrm>
          <a:prstGeom prst="rect">
            <a:avLst/>
          </a:prstGeom>
          <a:noFill/>
          <a:ln w="9525">
            <a:noFill/>
          </a:ln>
        </p:spPr>
      </p:pic>
      <p:pic>
        <p:nvPicPr>
          <p:cNvPr id="108" name="Content Placeholder 107"/>
          <p:cNvPicPr>
            <a:picLocks noChangeAspect="1"/>
          </p:cNvPicPr>
          <p:nvPr>
            <p:ph sz="half" idx="2"/>
          </p:nvPr>
        </p:nvPicPr>
        <p:blipFill>
          <a:blip r:embed="rId2"/>
          <a:stretch>
            <a:fillRect/>
          </a:stretch>
        </p:blipFill>
        <p:spPr>
          <a:xfrm>
            <a:off x="6367780" y="1240155"/>
            <a:ext cx="5424805" cy="3565525"/>
          </a:xfrm>
          <a:prstGeom prst="rect">
            <a:avLst/>
          </a:prstGeom>
          <a:noFill/>
          <a:ln w="9525">
            <a:noFill/>
          </a:ln>
        </p:spPr>
      </p:pic>
      <p:sp>
        <p:nvSpPr>
          <p:cNvPr id="6" name="Text Box 5"/>
          <p:cNvSpPr txBox="1"/>
          <p:nvPr/>
        </p:nvSpPr>
        <p:spPr>
          <a:xfrm>
            <a:off x="828675" y="5071745"/>
            <a:ext cx="4538345" cy="460375"/>
          </a:xfrm>
          <a:prstGeom prst="rect">
            <a:avLst/>
          </a:prstGeom>
          <a:noFill/>
        </p:spPr>
        <p:txBody>
          <a:bodyPr wrap="square" rtlCol="0">
            <a:spAutoFit/>
          </a:bodyPr>
          <a:p>
            <a:pPr algn="ctr"/>
            <a:r>
              <a:rPr lang="en-US" sz="2400"/>
              <a:t>không quá 30% tổng số căn hộ</a:t>
            </a:r>
            <a:endParaRPr lang="en-US" sz="2400"/>
          </a:p>
        </p:txBody>
      </p:sp>
      <p:sp>
        <p:nvSpPr>
          <p:cNvPr id="7" name="Text Box 6"/>
          <p:cNvSpPr txBox="1"/>
          <p:nvPr/>
        </p:nvSpPr>
        <p:spPr>
          <a:xfrm>
            <a:off x="6468745" y="5071745"/>
            <a:ext cx="5397500" cy="1198880"/>
          </a:xfrm>
          <a:prstGeom prst="rect">
            <a:avLst/>
          </a:prstGeom>
          <a:noFill/>
        </p:spPr>
        <p:txBody>
          <a:bodyPr wrap="square" rtlCol="0">
            <a:spAutoFit/>
          </a:bodyPr>
          <a:p>
            <a:pPr algn="ctr"/>
            <a:r>
              <a:rPr lang="en-US" sz="2400"/>
              <a:t>không quá 250 căn nếu cư dân  trên một khu vực có quy mô về dân số tương đương một phường</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7"/>
                                        </p:tgtEl>
                                        <p:attrNameLst>
                                          <p:attrName>style.visibility</p:attrName>
                                        </p:attrNameLst>
                                      </p:cBhvr>
                                      <p:to>
                                        <p:strVal val="visible"/>
                                      </p:to>
                                    </p:set>
                                    <p:animEffect transition="in" filter="box(in)">
                                      <p:cBhvr>
                                        <p:cTn id="12" dur="2000"/>
                                        <p:tgtEl>
                                          <p:spTgt spid="10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08"/>
                                        </p:tgtEl>
                                        <p:attrNameLst>
                                          <p:attrName>style.visibility</p:attrName>
                                        </p:attrNameLst>
                                      </p:cBhvr>
                                      <p:to>
                                        <p:strVal val="visible"/>
                                      </p:to>
                                    </p:set>
                                    <p:animEffect transition="in" filter="box(in)">
                                      <p:cBhvr>
                                        <p:cTn id="22" dur="2000"/>
                                        <p:tgtEl>
                                          <p:spTgt spid="10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in)">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p:bldP spid="6" grpId="1"/>
      <p:bldP spid="7" grpId="0"/>
      <p:bldP spid="7"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440055" y="1011555"/>
            <a:ext cx="11125835" cy="5169535"/>
          </a:xfrm>
          <a:prstGeom prst="rect">
            <a:avLst/>
          </a:prstGeom>
          <a:noFill/>
        </p:spPr>
        <p:txBody>
          <a:bodyPr wrap="square" rtlCol="0" anchor="t">
            <a:spAutoFit/>
          </a:bodyPr>
          <a:p>
            <a:pPr>
              <a:lnSpc>
                <a:spcPct val="150000"/>
              </a:lnSpc>
            </a:pPr>
            <a:r>
              <a:rPr lang="en-US" sz="4400"/>
              <a:t>a) Phường thuộc quận từ 15.000 người trở lên;</a:t>
            </a:r>
            <a:endParaRPr lang="en-US" sz="4400"/>
          </a:p>
          <a:p>
            <a:pPr>
              <a:lnSpc>
                <a:spcPct val="150000"/>
              </a:lnSpc>
            </a:pPr>
            <a:r>
              <a:rPr lang="en-US" sz="4400"/>
              <a:t>b) Phường thuộc thành phố thuộc tỉnh, thành phố thuộc thành phố trực thuộc trung ương từ 7.000 người trở lên;</a:t>
            </a:r>
            <a:endParaRPr lang="en-US" sz="4400"/>
          </a:p>
          <a:p>
            <a:pPr>
              <a:lnSpc>
                <a:spcPct val="150000"/>
              </a:lnSpc>
            </a:pPr>
            <a:r>
              <a:rPr lang="en-US" sz="4400"/>
              <a:t>c) Phường thuộc thị xã từ 5.000 người trở lên.</a:t>
            </a:r>
            <a:endParaRPr lang="en-US" sz="4400"/>
          </a:p>
        </p:txBody>
      </p:sp>
      <p:sp>
        <p:nvSpPr>
          <p:cNvPr id="2" name="Text Box 1"/>
          <p:cNvSpPr txBox="1"/>
          <p:nvPr/>
        </p:nvSpPr>
        <p:spPr>
          <a:xfrm>
            <a:off x="1908810" y="243205"/>
            <a:ext cx="6096000" cy="768350"/>
          </a:xfrm>
          <a:prstGeom prst="rect">
            <a:avLst/>
          </a:prstGeom>
          <a:noFill/>
        </p:spPr>
        <p:txBody>
          <a:bodyPr wrap="square" rtlCol="0" anchor="t">
            <a:spAutoFit/>
          </a:bodyPr>
          <a:p>
            <a:r>
              <a:rPr lang="en-US" sz="4400">
                <a:sym typeface="+mn-ea"/>
              </a:rPr>
              <a:t>1. Quy mô dân số:</a:t>
            </a:r>
            <a:endParaRPr lang="en-US" sz="44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ox(in)">
                                      <p:cBhvr>
                                        <p:cTn id="17" dur="2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ox(in)">
                                      <p:cBhvr>
                                        <p:cTn id="2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 name="Text Box 108"/>
          <p:cNvSpPr txBox="1"/>
          <p:nvPr/>
        </p:nvSpPr>
        <p:spPr>
          <a:xfrm>
            <a:off x="325755" y="1499235"/>
            <a:ext cx="11541125" cy="5077460"/>
          </a:xfrm>
          <a:prstGeom prst="rect">
            <a:avLst/>
          </a:prstGeom>
          <a:noFill/>
          <a:ln w="9525">
            <a:noFill/>
          </a:ln>
        </p:spPr>
        <p:txBody>
          <a:bodyPr wrap="square">
            <a:spAutoFit/>
          </a:bodyPr>
          <a:p>
            <a:pPr indent="0" algn="just">
              <a:lnSpc>
                <a:spcPct val="150000"/>
              </a:lnSpc>
            </a:pPr>
            <a:r>
              <a:rPr lang="en-US" sz="3600" b="0">
                <a:solidFill>
                  <a:srgbClr val="2E2E2E"/>
                </a:solidFill>
                <a:latin typeface="Times New Roman" panose="02020603050405020304" pitchFamily="18" charset="0"/>
                <a:ea typeface="SimSun" panose="02010600030101010101" pitchFamily="2" charset="-122"/>
              </a:rPr>
              <a:t>Đối với cá nhân nước ngoài thì được sở hữu nhà ở theo thỏa thuận trong giao dịch mua bán, thuê mua, tặng cho, nhận thừa kế nhà ở nhưng </a:t>
            </a:r>
            <a:r>
              <a:rPr lang="en-US" sz="3600" b="0" i="1">
                <a:solidFill>
                  <a:srgbClr val="FF0000"/>
                </a:solidFill>
                <a:latin typeface="Times New Roman" panose="02020603050405020304" pitchFamily="18" charset="0"/>
                <a:ea typeface="SimSun" panose="02010600030101010101" pitchFamily="2" charset="-122"/>
              </a:rPr>
              <a:t>không quá 50 năm</a:t>
            </a:r>
            <a:r>
              <a:rPr lang="en-US" sz="3600" b="0">
                <a:solidFill>
                  <a:srgbClr val="2E2E2E"/>
                </a:solidFill>
                <a:latin typeface="Times New Roman" panose="02020603050405020304" pitchFamily="18" charset="0"/>
                <a:ea typeface="SimSun" panose="02010600030101010101" pitchFamily="2" charset="-122"/>
              </a:rPr>
              <a:t>, kể từ ngày được cấp Giấy chứng nhận và </a:t>
            </a:r>
            <a:r>
              <a:rPr lang="en-US" sz="3600" b="0">
                <a:solidFill>
                  <a:srgbClr val="FF0000"/>
                </a:solidFill>
                <a:latin typeface="Times New Roman" panose="02020603050405020304" pitchFamily="18" charset="0"/>
                <a:ea typeface="SimSun" panose="02010600030101010101" pitchFamily="2" charset="-122"/>
              </a:rPr>
              <a:t>được gia hạn một lần</a:t>
            </a:r>
            <a:r>
              <a:rPr lang="en-US" sz="3600" b="0">
                <a:solidFill>
                  <a:srgbClr val="2E2E2E"/>
                </a:solidFill>
                <a:latin typeface="Times New Roman" panose="02020603050405020304" pitchFamily="18" charset="0"/>
                <a:ea typeface="SimSun" panose="02010600030101010101" pitchFamily="2" charset="-122"/>
              </a:rPr>
              <a:t> với thời hạn không quá 50 năm nếu có nhu cầu; thời hạn sở hữu nhà ở phải được ghi rõ trong Giấy chứng nhận.</a:t>
            </a:r>
            <a:endParaRPr lang="en-US" sz="3600" b="0">
              <a:solidFill>
                <a:srgbClr val="2E2E2E"/>
              </a:solidFill>
              <a:latin typeface="Times New Roman" panose="02020603050405020304" pitchFamily="18" charset="0"/>
              <a:ea typeface="SimSun" panose="02010600030101010101" pitchFamily="2" charset="-122"/>
            </a:endParaRPr>
          </a:p>
        </p:txBody>
      </p:sp>
      <p:sp>
        <p:nvSpPr>
          <p:cNvPr id="4" name="Text Box 3"/>
          <p:cNvSpPr txBox="1"/>
          <p:nvPr/>
        </p:nvSpPr>
        <p:spPr>
          <a:xfrm>
            <a:off x="604520" y="197485"/>
            <a:ext cx="11384915" cy="1076325"/>
          </a:xfrm>
          <a:prstGeom prst="rect">
            <a:avLst/>
          </a:prstGeom>
          <a:noFill/>
        </p:spPr>
        <p:txBody>
          <a:bodyPr wrap="square" rtlCol="0">
            <a:spAutoFit/>
          </a:bodyPr>
          <a:p>
            <a:r>
              <a:rPr lang="en-US" sz="3200"/>
              <a:t>Câu hỏi.</a:t>
            </a:r>
            <a:r>
              <a:rPr lang="en-US" sz="3200" i="1">
                <a:solidFill>
                  <a:srgbClr val="FF0000"/>
                </a:solidFill>
              </a:rPr>
              <a:t> Cá nhân nước ngoài mua nhà ở gắn liền với quyền sử dụng đất trong dự án nhà ở thương mại được sở hữu nhà ở vĩnh viễn </a:t>
            </a:r>
            <a:endParaRPr lang="en-US" sz="3200" i="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9"/>
                                        </p:tgtEl>
                                        <p:attrNameLst>
                                          <p:attrName>style.visibility</p:attrName>
                                        </p:attrNameLst>
                                      </p:cBhvr>
                                      <p:to>
                                        <p:strVal val="visible"/>
                                      </p:to>
                                    </p:set>
                                    <p:animEffect transition="in" filter="box(in)">
                                      <p:cBhvr>
                                        <p:cTn id="12" dur="20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09" grpId="0"/>
      <p:bldP spid="109"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 name="Text Box 102"/>
          <p:cNvSpPr txBox="1"/>
          <p:nvPr/>
        </p:nvSpPr>
        <p:spPr>
          <a:xfrm>
            <a:off x="186055" y="428625"/>
            <a:ext cx="11499850" cy="6000750"/>
          </a:xfrm>
          <a:prstGeom prst="rect">
            <a:avLst/>
          </a:prstGeom>
          <a:noFill/>
          <a:ln w="9525">
            <a:noFill/>
          </a:ln>
        </p:spPr>
        <p:txBody>
          <a:bodyPr wrap="square">
            <a:spAutoFit/>
          </a:bodyPr>
          <a:p>
            <a:pPr indent="0" algn="just">
              <a:lnSpc>
                <a:spcPct val="150000"/>
              </a:lnSpc>
            </a:pPr>
            <a:r>
              <a:rPr lang="en-US" sz="3200" b="1">
                <a:solidFill>
                  <a:srgbClr val="2E2E2E"/>
                </a:solidFill>
                <a:latin typeface="Times New Roman" panose="02020603050405020304" pitchFamily="18" charset="0"/>
                <a:ea typeface="SimSun" panose="02010600030101010101" pitchFamily="2" charset="-122"/>
              </a:rPr>
              <a:t>Chương III. CHIẾN LƯỢC PHÁT TRIỂN NHÀ Ở QUỐC GIA, CHƯƠNG TRÌNH, KẾ HOẠCH PHÁT TRIỂN NHÀ Ở CẤP TỈNH (Điều 23 đến Điều 29)</a:t>
            </a:r>
            <a:endParaRPr lang="en-US" sz="3200" b="1">
              <a:solidFill>
                <a:srgbClr val="2E2E2E"/>
              </a:solidFill>
              <a:latin typeface="Times New Roman" panose="02020603050405020304" pitchFamily="18" charset="0"/>
              <a:ea typeface="SimSun" panose="02010600030101010101" pitchFamily="2" charset="-122"/>
            </a:endParaRPr>
          </a:p>
          <a:p>
            <a:pPr indent="0" algn="just">
              <a:lnSpc>
                <a:spcPct val="150000"/>
              </a:lnSpc>
            </a:pPr>
            <a:r>
              <a:rPr lang="en-US" sz="3200" b="1">
                <a:solidFill>
                  <a:srgbClr val="2E2E2E"/>
                </a:solidFill>
                <a:latin typeface="Times New Roman" panose="02020603050405020304" pitchFamily="18" charset="0"/>
                <a:ea typeface="SimSun" panose="02010600030101010101" pitchFamily="2" charset="-122"/>
              </a:rPr>
              <a:t></a:t>
            </a:r>
            <a:r>
              <a:rPr lang="en-US" sz="3200">
                <a:solidFill>
                  <a:srgbClr val="2E2E2E"/>
                </a:solidFill>
                <a:latin typeface="Times New Roman" panose="02020603050405020304" pitchFamily="18" charset="0"/>
                <a:ea typeface="SimSun" panose="02010600030101010101" pitchFamily="2" charset="-122"/>
              </a:rPr>
              <a:t>Mục 1. CHIẾN LƯỢC PHÁT TRIỂN NHÀ Ở QUỐC GIA</a:t>
            </a:r>
            <a:endParaRPr lang="en-US" sz="3200">
              <a:solidFill>
                <a:srgbClr val="2E2E2E"/>
              </a:solidFill>
              <a:latin typeface="Times New Roman" panose="02020603050405020304" pitchFamily="18" charset="0"/>
              <a:ea typeface="SimSun" panose="02010600030101010101" pitchFamily="2" charset="-122"/>
            </a:endParaRPr>
          </a:p>
          <a:p>
            <a:pPr indent="0" algn="just">
              <a:lnSpc>
                <a:spcPct val="150000"/>
              </a:lnSpc>
            </a:pPr>
            <a:endParaRPr lang="en-US" sz="3200">
              <a:solidFill>
                <a:srgbClr val="2E2E2E"/>
              </a:solidFill>
              <a:latin typeface="Times New Roman" panose="02020603050405020304" pitchFamily="18" charset="0"/>
              <a:ea typeface="SimSun" panose="02010600030101010101" pitchFamily="2" charset="-122"/>
            </a:endParaRPr>
          </a:p>
          <a:p>
            <a:pPr indent="0" algn="just">
              <a:lnSpc>
                <a:spcPct val="150000"/>
              </a:lnSpc>
            </a:pPr>
            <a:r>
              <a:rPr lang="en-US" sz="3200">
                <a:solidFill>
                  <a:srgbClr val="2E2E2E"/>
                </a:solidFill>
                <a:latin typeface="Times New Roman" panose="02020603050405020304" pitchFamily="18" charset="0"/>
                <a:ea typeface="SimSun" panose="02010600030101010101" pitchFamily="2" charset="-122"/>
              </a:rPr>
              <a:t>Mục 2. CHƯƠNG TRÌNH, KẾ HOẠCH PHÁT TRIỂN NHÀ Ở CẤP TỈNH</a:t>
            </a:r>
            <a:endParaRPr lang="en-US" sz="3200">
              <a:solidFill>
                <a:srgbClr val="2E2E2E"/>
              </a:solidFill>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animEffect transition="in" filter="box(in)">
                                      <p:cBhvr>
                                        <p:cTn id="7" dur="2000"/>
                                        <p:tgtEl>
                                          <p:spTgt spid="1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3">
                                            <p:txEl>
                                              <p:pRg st="1" end="1"/>
                                            </p:txEl>
                                          </p:spTgt>
                                        </p:tgtEl>
                                        <p:attrNameLst>
                                          <p:attrName>style.visibility</p:attrName>
                                        </p:attrNameLst>
                                      </p:cBhvr>
                                      <p:to>
                                        <p:strVal val="visible"/>
                                      </p:to>
                                    </p:set>
                                    <p:animEffect transition="in" filter="box(in)">
                                      <p:cBhvr>
                                        <p:cTn id="12" dur="2000"/>
                                        <p:tgtEl>
                                          <p:spTgt spid="1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3">
                                            <p:txEl>
                                              <p:pRg st="3" end="3"/>
                                            </p:txEl>
                                          </p:spTgt>
                                        </p:tgtEl>
                                        <p:attrNameLst>
                                          <p:attrName>style.visibility</p:attrName>
                                        </p:attrNameLst>
                                      </p:cBhvr>
                                      <p:to>
                                        <p:strVal val="visible"/>
                                      </p:to>
                                    </p:set>
                                    <p:animEffect transition="in" filter="box(in)">
                                      <p:cBhvr>
                                        <p:cTn id="17" dur="2000"/>
                                        <p:tgtEl>
                                          <p:spTgt spid="1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492125" y="247650"/>
            <a:ext cx="11395710" cy="6000750"/>
          </a:xfrm>
          <a:prstGeom prst="rect">
            <a:avLst/>
          </a:prstGeom>
          <a:noFill/>
        </p:spPr>
        <p:txBody>
          <a:bodyPr wrap="square" rtlCol="0">
            <a:spAutoFit/>
          </a:bodyPr>
          <a:p>
            <a:pPr>
              <a:lnSpc>
                <a:spcPct val="200000"/>
              </a:lnSpc>
            </a:pPr>
            <a:r>
              <a:rPr lang="en-US" sz="3200" b="1">
                <a:latin typeface="Times New Roman" panose="02020603050405020304" pitchFamily="18" charset="0"/>
                <a:cs typeface="Times New Roman" panose="02020603050405020304" pitchFamily="18" charset="0"/>
              </a:rPr>
              <a:t>Chương IV. PHÁT TRIỂN NHÀ Ở (từ Điều 30 đến Điều 57)</a:t>
            </a:r>
            <a:endParaRPr lang="en-US" sz="3200" b="1">
              <a:latin typeface="Times New Roman" panose="02020603050405020304" pitchFamily="18" charset="0"/>
              <a:cs typeface="Times New Roman" panose="02020603050405020304" pitchFamily="18" charset="0"/>
            </a:endParaRPr>
          </a:p>
          <a:p>
            <a:pPr>
              <a:lnSpc>
                <a:spcPct val="200000"/>
              </a:lnSpc>
            </a:pPr>
            <a:r>
              <a:rPr lang="en-US" sz="3200">
                <a:latin typeface="Times New Roman" panose="02020603050405020304" pitchFamily="18" charset="0"/>
                <a:cs typeface="Times New Roman" panose="02020603050405020304" pitchFamily="18" charset="0"/>
              </a:rPr>
              <a:t>Mục 1. QUY ĐỊNH CHUNG</a:t>
            </a:r>
            <a:endParaRPr lang="en-US" sz="3200">
              <a:latin typeface="Times New Roman" panose="02020603050405020304" pitchFamily="18" charset="0"/>
              <a:cs typeface="Times New Roman" panose="02020603050405020304" pitchFamily="18" charset="0"/>
            </a:endParaRPr>
          </a:p>
          <a:p>
            <a:pPr>
              <a:lnSpc>
                <a:spcPct val="200000"/>
              </a:lnSpc>
            </a:pPr>
            <a:r>
              <a:rPr lang="en-US" sz="3200">
                <a:latin typeface="Times New Roman" panose="02020603050405020304" pitchFamily="18" charset="0"/>
                <a:cs typeface="Times New Roman" panose="02020603050405020304" pitchFamily="18" charset="0"/>
              </a:rPr>
              <a:t>Mục 2. PHÁT TRIỂN NHÀ Ở THƯƠNG MẠI THEO DỰ ÁN</a:t>
            </a:r>
            <a:endParaRPr lang="en-US" sz="3200">
              <a:latin typeface="Times New Roman" panose="02020603050405020304" pitchFamily="18" charset="0"/>
              <a:cs typeface="Times New Roman" panose="02020603050405020304" pitchFamily="18" charset="0"/>
            </a:endParaRPr>
          </a:p>
          <a:p>
            <a:pPr>
              <a:lnSpc>
                <a:spcPct val="200000"/>
              </a:lnSpc>
            </a:pPr>
            <a:r>
              <a:rPr lang="en-US" sz="3200">
                <a:latin typeface="Times New Roman" panose="02020603050405020304" pitchFamily="18" charset="0"/>
                <a:cs typeface="Times New Roman" panose="02020603050405020304" pitchFamily="18" charset="0"/>
              </a:rPr>
              <a:t>Mục 3. PHÁT TRIỂN NHÀ Ở CÔNG VỤ</a:t>
            </a:r>
            <a:endParaRPr lang="en-US" sz="3200">
              <a:latin typeface="Times New Roman" panose="02020603050405020304" pitchFamily="18" charset="0"/>
              <a:cs typeface="Times New Roman" panose="02020603050405020304" pitchFamily="18" charset="0"/>
            </a:endParaRPr>
          </a:p>
          <a:p>
            <a:pPr>
              <a:lnSpc>
                <a:spcPct val="200000"/>
              </a:lnSpc>
            </a:pPr>
            <a:r>
              <a:rPr lang="en-US" sz="3200">
                <a:latin typeface="Times New Roman" panose="02020603050405020304" pitchFamily="18" charset="0"/>
                <a:cs typeface="Times New Roman" panose="02020603050405020304" pitchFamily="18" charset="0"/>
              </a:rPr>
              <a:t>Mục 4. PHÁT TRIỂN NHÀ Ở PHỤC VỤ TÁI ĐỊNH CƯ</a:t>
            </a:r>
            <a:endParaRPr lang="en-US" sz="3200">
              <a:latin typeface="Times New Roman" panose="02020603050405020304" pitchFamily="18" charset="0"/>
              <a:cs typeface="Times New Roman" panose="02020603050405020304" pitchFamily="18" charset="0"/>
            </a:endParaRPr>
          </a:p>
          <a:p>
            <a:pPr>
              <a:lnSpc>
                <a:spcPct val="200000"/>
              </a:lnSpc>
            </a:pPr>
            <a:r>
              <a:rPr lang="en-US" sz="3200">
                <a:latin typeface="Times New Roman" panose="02020603050405020304" pitchFamily="18" charset="0"/>
                <a:cs typeface="Times New Roman" panose="02020603050405020304" pitchFamily="18" charset="0"/>
              </a:rPr>
              <a:t>Mục 5. PHÁT TRIỂN NHÀ Ở CỦA CÁ NHÂN</a:t>
            </a:r>
            <a:endParaRPr lang="en-US"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20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1574800" y="220345"/>
            <a:ext cx="7832090" cy="583565"/>
          </a:xfrm>
          <a:prstGeom prst="rect">
            <a:avLst/>
          </a:prstGeom>
          <a:noFill/>
        </p:spPr>
        <p:txBody>
          <a:bodyPr wrap="square" rtlCol="0" anchor="t">
            <a:spAutoFit/>
          </a:bodyPr>
          <a:p>
            <a:r>
              <a:rPr lang="en-US" sz="3200">
                <a:solidFill>
                  <a:srgbClr val="FF0000"/>
                </a:solidFill>
                <a:sym typeface="+mn-ea"/>
              </a:rPr>
              <a:t>Mục 5. PHÁT TRIỂN NHÀ Ở CỦA CÁ NHÂN</a:t>
            </a:r>
            <a:endParaRPr lang="en-US" sz="3200">
              <a:solidFill>
                <a:srgbClr val="FF0000"/>
              </a:solidFill>
              <a:sym typeface="+mn-ea"/>
            </a:endParaRPr>
          </a:p>
        </p:txBody>
      </p:sp>
      <p:sp>
        <p:nvSpPr>
          <p:cNvPr id="5" name="Text Box 4"/>
          <p:cNvSpPr txBox="1"/>
          <p:nvPr/>
        </p:nvSpPr>
        <p:spPr>
          <a:xfrm>
            <a:off x="2442845" y="1076325"/>
            <a:ext cx="6096000" cy="706755"/>
          </a:xfrm>
          <a:prstGeom prst="rect">
            <a:avLst/>
          </a:prstGeom>
          <a:noFill/>
        </p:spPr>
        <p:txBody>
          <a:bodyPr wrap="square" rtlCol="0" anchor="t">
            <a:spAutoFit/>
          </a:bodyPr>
          <a:p>
            <a:pPr algn="ctr"/>
            <a:r>
              <a:rPr lang="en-US" sz="4000">
                <a:sym typeface="+mn-ea"/>
              </a:rPr>
              <a:t>*Chung cư Mini?</a:t>
            </a:r>
            <a:endParaRPr lang="en-US" sz="4000">
              <a:sym typeface="+mn-ea"/>
            </a:endParaRPr>
          </a:p>
        </p:txBody>
      </p:sp>
      <p:sp>
        <p:nvSpPr>
          <p:cNvPr id="6" name="Text Box 5"/>
          <p:cNvSpPr txBox="1"/>
          <p:nvPr/>
        </p:nvSpPr>
        <p:spPr>
          <a:xfrm>
            <a:off x="170815" y="2148205"/>
            <a:ext cx="11318875" cy="2799715"/>
          </a:xfrm>
          <a:prstGeom prst="rect">
            <a:avLst/>
          </a:prstGeom>
          <a:noFill/>
        </p:spPr>
        <p:txBody>
          <a:bodyPr wrap="square" rtlCol="0" anchor="t">
            <a:spAutoFit/>
          </a:bodyPr>
          <a:p>
            <a:pPr algn="ctr"/>
            <a:r>
              <a:rPr lang="en-US" sz="4400">
                <a:solidFill>
                  <a:srgbClr val="FF0000"/>
                </a:solidFill>
                <a:sym typeface="+mn-ea"/>
              </a:rPr>
              <a:t>Tên gọi pháp lý: </a:t>
            </a:r>
            <a:endParaRPr lang="en-US" sz="4400">
              <a:solidFill>
                <a:srgbClr val="FF0000"/>
              </a:solidFill>
              <a:sym typeface="+mn-ea"/>
            </a:endParaRPr>
          </a:p>
          <a:p>
            <a:pPr algn="ctr"/>
            <a:endParaRPr lang="en-US" sz="4400">
              <a:solidFill>
                <a:srgbClr val="FF0000"/>
              </a:solidFill>
              <a:sym typeface="+mn-ea"/>
            </a:endParaRPr>
          </a:p>
          <a:p>
            <a:pPr algn="ctr"/>
            <a:r>
              <a:rPr lang="en-US" sz="4400">
                <a:solidFill>
                  <a:srgbClr val="FF0000"/>
                </a:solidFill>
                <a:sym typeface="+mn-ea"/>
              </a:rPr>
              <a:t>Nhà ở nhiều tầng, nhiều căn hộ </a:t>
            </a:r>
            <a:r>
              <a:rPr lang="en-US" sz="4400">
                <a:sym typeface="+mn-ea"/>
              </a:rPr>
              <a:t>của cá nhân để bán, cho thuê mua, cho thuê</a:t>
            </a:r>
            <a:endParaRPr lang="en-US" sz="44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ox(in)">
                                      <p:cBhvr>
                                        <p:cTn id="22"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6" name="Content Placeholder 105"/>
          <p:cNvPicPr>
            <a:picLocks noChangeAspect="1"/>
          </p:cNvPicPr>
          <p:nvPr>
            <p:ph sz="half" idx="1"/>
          </p:nvPr>
        </p:nvPicPr>
        <p:blipFill>
          <a:blip r:embed="rId1"/>
          <a:stretch>
            <a:fillRect/>
          </a:stretch>
        </p:blipFill>
        <p:spPr>
          <a:xfrm>
            <a:off x="492125" y="681355"/>
            <a:ext cx="4610100" cy="4786630"/>
          </a:xfrm>
          <a:prstGeom prst="rect">
            <a:avLst/>
          </a:prstGeom>
          <a:noFill/>
          <a:ln w="9525">
            <a:noFill/>
          </a:ln>
        </p:spPr>
      </p:pic>
      <p:pic>
        <p:nvPicPr>
          <p:cNvPr id="107" name="Content Placeholder 106"/>
          <p:cNvPicPr>
            <a:picLocks noChangeAspect="1"/>
          </p:cNvPicPr>
          <p:nvPr>
            <p:ph sz="half" idx="2"/>
          </p:nvPr>
        </p:nvPicPr>
        <p:blipFill>
          <a:blip r:embed="rId2"/>
          <a:stretch>
            <a:fillRect/>
          </a:stretch>
        </p:blipFill>
        <p:spPr>
          <a:xfrm>
            <a:off x="5819140" y="114300"/>
            <a:ext cx="5817235" cy="3176905"/>
          </a:xfrm>
          <a:prstGeom prst="rect">
            <a:avLst/>
          </a:prstGeom>
          <a:noFill/>
          <a:ln w="9525">
            <a:noFill/>
          </a:ln>
        </p:spPr>
      </p:pic>
      <p:pic>
        <p:nvPicPr>
          <p:cNvPr id="109" name="Picture 108"/>
          <p:cNvPicPr/>
          <p:nvPr/>
        </p:nvPicPr>
        <p:blipFill>
          <a:blip r:embed="rId3"/>
          <a:stretch>
            <a:fillRect/>
          </a:stretch>
        </p:blipFill>
        <p:spPr>
          <a:xfrm>
            <a:off x="5819140" y="4016375"/>
            <a:ext cx="5817870" cy="2608580"/>
          </a:xfrm>
          <a:prstGeom prst="rect">
            <a:avLst/>
          </a:prstGeom>
          <a:noFill/>
          <a:ln w="9525">
            <a:noFill/>
          </a:ln>
        </p:spPr>
      </p:pic>
      <p:sp>
        <p:nvSpPr>
          <p:cNvPr id="7" name="Down Arrow 6"/>
          <p:cNvSpPr/>
          <p:nvPr/>
        </p:nvSpPr>
        <p:spPr>
          <a:xfrm>
            <a:off x="8641080" y="3315970"/>
            <a:ext cx="299720" cy="614680"/>
          </a:xfrm>
          <a:prstGeom prst="down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en-US"/>
          </a:p>
        </p:txBody>
      </p:sp>
      <p:sp>
        <p:nvSpPr>
          <p:cNvPr id="8" name="Text Box 7"/>
          <p:cNvSpPr txBox="1"/>
          <p:nvPr/>
        </p:nvSpPr>
        <p:spPr>
          <a:xfrm>
            <a:off x="8952865" y="3367405"/>
            <a:ext cx="2528570" cy="583565"/>
          </a:xfrm>
          <a:prstGeom prst="rect">
            <a:avLst/>
          </a:prstGeom>
          <a:noFill/>
        </p:spPr>
        <p:txBody>
          <a:bodyPr wrap="square" rtlCol="0">
            <a:spAutoFit/>
          </a:bodyPr>
          <a:p>
            <a:r>
              <a:rPr lang="en-US" sz="3200" b="1">
                <a:solidFill>
                  <a:srgbClr val="FF0000"/>
                </a:solidFill>
              </a:rPr>
              <a:t>thay thế</a:t>
            </a:r>
            <a:endParaRPr lang="en-US" sz="32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box(in)">
                                      <p:cBhvr>
                                        <p:cTn id="7" dur="2000"/>
                                        <p:tgtEl>
                                          <p:spTgt spid="10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7"/>
                                        </p:tgtEl>
                                        <p:attrNameLst>
                                          <p:attrName>style.visibility</p:attrName>
                                        </p:attrNameLst>
                                      </p:cBhvr>
                                      <p:to>
                                        <p:strVal val="visible"/>
                                      </p:to>
                                    </p:set>
                                    <p:animEffect transition="in" filter="box(in)">
                                      <p:cBhvr>
                                        <p:cTn id="12" dur="2000"/>
                                        <p:tgtEl>
                                          <p:spTgt spid="10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09"/>
                                        </p:tgtEl>
                                        <p:attrNameLst>
                                          <p:attrName>style.visibility</p:attrName>
                                        </p:attrNameLst>
                                      </p:cBhvr>
                                      <p:to>
                                        <p:strVal val="visible"/>
                                      </p:to>
                                    </p:set>
                                    <p:animEffect transition="in" filter="box(in)">
                                      <p:cBhvr>
                                        <p:cTn id="27" dur="20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7" grpId="0" animBg="1"/>
      <p:bldP spid="7"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Text Box 6"/>
          <p:cNvSpPr txBox="1"/>
          <p:nvPr/>
        </p:nvSpPr>
        <p:spPr>
          <a:xfrm>
            <a:off x="492125" y="772795"/>
            <a:ext cx="11205845" cy="1076325"/>
          </a:xfrm>
          <a:prstGeom prst="rect">
            <a:avLst/>
          </a:prstGeom>
          <a:noFill/>
        </p:spPr>
        <p:txBody>
          <a:bodyPr wrap="square" rtlCol="0">
            <a:spAutoFit/>
          </a:bodyPr>
          <a:p>
            <a:pPr algn="ctr"/>
            <a:r>
              <a:rPr lang="en-US" sz="3200">
                <a:solidFill>
                  <a:srgbClr val="FF0000"/>
                </a:solidFill>
              </a:rPr>
              <a:t>Điều 57. Phát triển nhà ở nhiều tầng, nhiều căn hộ của cá nhân để bán, cho thuê mua, cho thuê</a:t>
            </a:r>
            <a:endParaRPr lang="en-US" sz="3200">
              <a:solidFill>
                <a:srgbClr val="FF0000"/>
              </a:solidFill>
            </a:endParaRPr>
          </a:p>
        </p:txBody>
      </p:sp>
      <p:sp>
        <p:nvSpPr>
          <p:cNvPr id="8" name="Text Box 7"/>
          <p:cNvSpPr txBox="1"/>
          <p:nvPr/>
        </p:nvSpPr>
        <p:spPr>
          <a:xfrm>
            <a:off x="2726055" y="189230"/>
            <a:ext cx="6096000" cy="583565"/>
          </a:xfrm>
          <a:prstGeom prst="rect">
            <a:avLst/>
          </a:prstGeom>
          <a:noFill/>
        </p:spPr>
        <p:txBody>
          <a:bodyPr wrap="square" rtlCol="0" anchor="t">
            <a:spAutoFit/>
          </a:bodyPr>
          <a:p>
            <a:pPr algn="ctr"/>
            <a:r>
              <a:rPr lang="en-US" sz="3200">
                <a:sym typeface="+mn-ea"/>
              </a:rPr>
              <a:t>Quy định về chung cư Mini?</a:t>
            </a:r>
            <a:endParaRPr lang="en-US" sz="3200">
              <a:sym typeface="+mn-ea"/>
            </a:endParaRPr>
          </a:p>
        </p:txBody>
      </p:sp>
      <p:sp>
        <p:nvSpPr>
          <p:cNvPr id="9" name="Text Box 8"/>
          <p:cNvSpPr txBox="1"/>
          <p:nvPr/>
        </p:nvSpPr>
        <p:spPr>
          <a:xfrm>
            <a:off x="3742055" y="3596005"/>
            <a:ext cx="4064000" cy="368300"/>
          </a:xfrm>
          <a:prstGeom prst="rect">
            <a:avLst/>
          </a:prstGeom>
          <a:noFill/>
        </p:spPr>
        <p:txBody>
          <a:bodyPr wrap="square" rtlCol="0">
            <a:spAutoFit/>
          </a:bodyPr>
          <a:p>
            <a:endParaRPr lang="en-US"/>
          </a:p>
        </p:txBody>
      </p:sp>
      <p:sp>
        <p:nvSpPr>
          <p:cNvPr id="2" name="Text Box 1"/>
          <p:cNvSpPr txBox="1"/>
          <p:nvPr/>
        </p:nvSpPr>
        <p:spPr>
          <a:xfrm>
            <a:off x="492125" y="1849120"/>
            <a:ext cx="11585575" cy="4246245"/>
          </a:xfrm>
          <a:prstGeom prst="rect">
            <a:avLst/>
          </a:prstGeom>
          <a:noFill/>
        </p:spPr>
        <p:txBody>
          <a:bodyPr wrap="square" rtlCol="0">
            <a:spAutoFit/>
          </a:bodyPr>
          <a:p>
            <a:pPr>
              <a:lnSpc>
                <a:spcPct val="250000"/>
              </a:lnSpc>
            </a:pPr>
            <a:r>
              <a:rPr lang="en-US" sz="3600" i="1"/>
              <a:t>Có 02 trường hợp</a:t>
            </a:r>
            <a:endParaRPr lang="en-US" sz="3600"/>
          </a:p>
          <a:p>
            <a:pPr>
              <a:lnSpc>
                <a:spcPct val="250000"/>
              </a:lnSpc>
            </a:pPr>
            <a:r>
              <a:rPr lang="en-US" sz="3600"/>
              <a:t>1. Phải lập dự án đầu tư xây dựng nhà ở</a:t>
            </a:r>
            <a:endParaRPr lang="en-US" sz="3600"/>
          </a:p>
          <a:p>
            <a:pPr>
              <a:lnSpc>
                <a:spcPct val="250000"/>
              </a:lnSpc>
            </a:pPr>
            <a:r>
              <a:rPr lang="en-US" sz="3600"/>
              <a:t>2. Không phải lập dự án đầu tư xây dựng</a:t>
            </a:r>
            <a:endParaRPr lang="en-US"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ox(in)">
                                      <p:cBhvr>
                                        <p:cTn id="17" dur="2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box(in)">
                                      <p:cBhvr>
                                        <p:cTn id="22" dur="20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box(in)">
                                      <p:cBhvr>
                                        <p:cTn id="2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7" grpId="0"/>
      <p:bldP spid="7"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51460" y="709295"/>
            <a:ext cx="11579225" cy="645160"/>
          </a:xfrm>
          <a:prstGeom prst="rect">
            <a:avLst/>
          </a:prstGeom>
          <a:noFill/>
        </p:spPr>
        <p:txBody>
          <a:bodyPr wrap="square" rtlCol="0">
            <a:spAutoFit/>
          </a:bodyPr>
          <a:p>
            <a:r>
              <a:rPr lang="en-US" sz="3600"/>
              <a:t>- Xây nhà ở nhiều tầng nhiều căn hộ để bán, thuê mua </a:t>
            </a:r>
            <a:endParaRPr lang="en-US" sz="3600"/>
          </a:p>
        </p:txBody>
      </p:sp>
      <p:sp>
        <p:nvSpPr>
          <p:cNvPr id="7" name="Text Box 6"/>
          <p:cNvSpPr txBox="1"/>
          <p:nvPr/>
        </p:nvSpPr>
        <p:spPr>
          <a:xfrm>
            <a:off x="306705" y="1254760"/>
            <a:ext cx="11579225" cy="645160"/>
          </a:xfrm>
          <a:prstGeom prst="rect">
            <a:avLst/>
          </a:prstGeom>
          <a:noFill/>
        </p:spPr>
        <p:txBody>
          <a:bodyPr wrap="square" rtlCol="0">
            <a:spAutoFit/>
          </a:bodyPr>
          <a:p>
            <a:r>
              <a:rPr lang="en-US" sz="3600"/>
              <a:t>- Xây nhà ở nhiều tầng trên 20 căn hộ cho thuê: </a:t>
            </a:r>
            <a:endParaRPr lang="en-US" sz="3600"/>
          </a:p>
        </p:txBody>
      </p:sp>
      <p:pic>
        <p:nvPicPr>
          <p:cNvPr id="100" name="Content Placeholder 99"/>
          <p:cNvPicPr>
            <a:picLocks noChangeAspect="1"/>
          </p:cNvPicPr>
          <p:nvPr>
            <p:ph idx="1"/>
          </p:nvPr>
        </p:nvPicPr>
        <p:blipFill>
          <a:blip r:embed="rId1"/>
          <a:stretch>
            <a:fillRect/>
          </a:stretch>
        </p:blipFill>
        <p:spPr>
          <a:xfrm>
            <a:off x="3433445" y="2646680"/>
            <a:ext cx="6243955" cy="3910330"/>
          </a:xfrm>
          <a:prstGeom prst="rect">
            <a:avLst/>
          </a:prstGeom>
          <a:noFill/>
          <a:ln w="9525">
            <a:noFill/>
          </a:ln>
        </p:spPr>
      </p:pic>
      <p:sp>
        <p:nvSpPr>
          <p:cNvPr id="2" name="Text Box 1"/>
          <p:cNvSpPr txBox="1"/>
          <p:nvPr/>
        </p:nvSpPr>
        <p:spPr>
          <a:xfrm>
            <a:off x="536575" y="125730"/>
            <a:ext cx="11205210" cy="583565"/>
          </a:xfrm>
          <a:prstGeom prst="rect">
            <a:avLst/>
          </a:prstGeom>
          <a:noFill/>
        </p:spPr>
        <p:txBody>
          <a:bodyPr wrap="square" rtlCol="0">
            <a:spAutoFit/>
          </a:bodyPr>
          <a:p>
            <a:r>
              <a:rPr lang="en-US" sz="3200" b="1">
                <a:solidFill>
                  <a:srgbClr val="FF0000"/>
                </a:solidFill>
              </a:rPr>
              <a:t>*Trường hợp 1.</a:t>
            </a:r>
            <a:r>
              <a:rPr lang="en-US" sz="3200">
                <a:solidFill>
                  <a:srgbClr val="FF0000"/>
                </a:solidFill>
              </a:rPr>
              <a:t> Phải lập dự án đầu tư xây dựng dự án nhà ở khi </a:t>
            </a:r>
            <a:endParaRPr lang="en-US" sz="3200">
              <a:solidFill>
                <a:srgbClr val="FF0000"/>
              </a:solidFill>
            </a:endParaRPr>
          </a:p>
        </p:txBody>
      </p:sp>
      <p:sp>
        <p:nvSpPr>
          <p:cNvPr id="3" name="Text Box 2"/>
          <p:cNvSpPr txBox="1"/>
          <p:nvPr/>
        </p:nvSpPr>
        <p:spPr>
          <a:xfrm>
            <a:off x="3620770" y="1919605"/>
            <a:ext cx="6096000" cy="583565"/>
          </a:xfrm>
          <a:prstGeom prst="rect">
            <a:avLst/>
          </a:prstGeom>
          <a:noFill/>
        </p:spPr>
        <p:txBody>
          <a:bodyPr wrap="square" rtlCol="0" anchor="t">
            <a:spAutoFit/>
          </a:bodyPr>
          <a:p>
            <a:r>
              <a:rPr lang="en-US" sz="3200">
                <a:sym typeface="+mn-ea"/>
              </a:rPr>
              <a:t>(được cấp giấy chứng nhận).</a:t>
            </a:r>
            <a:endParaRPr lang="en-US" sz="32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ox(in)">
                                      <p:cBhvr>
                                        <p:cTn id="22" dur="20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00"/>
                                        </p:tgtEl>
                                        <p:attrNameLst>
                                          <p:attrName>style.visibility</p:attrName>
                                        </p:attrNameLst>
                                      </p:cBhvr>
                                      <p:to>
                                        <p:strVal val="visible"/>
                                      </p:to>
                                    </p:set>
                                    <p:animEffect transition="in" filter="box(in)">
                                      <p:cBhvr>
                                        <p:cTn id="27" dur="20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P spid="7" grpId="0"/>
      <p:bldP spid="7" grpId="1"/>
      <p:bldP spid="3" grpId="0"/>
      <p:bldP spid="3"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Text Box 7"/>
          <p:cNvSpPr txBox="1"/>
          <p:nvPr/>
        </p:nvSpPr>
        <p:spPr>
          <a:xfrm>
            <a:off x="421640" y="168275"/>
            <a:ext cx="11481435" cy="2340610"/>
          </a:xfrm>
          <a:prstGeom prst="rect">
            <a:avLst/>
          </a:prstGeom>
          <a:noFill/>
        </p:spPr>
        <p:txBody>
          <a:bodyPr wrap="square" rtlCol="0">
            <a:noAutofit/>
          </a:bodyPr>
          <a:p>
            <a:pPr algn="just"/>
            <a:r>
              <a:rPr lang="en-US" sz="3600"/>
              <a:t> *</a:t>
            </a:r>
            <a:r>
              <a:rPr lang="en-US" sz="3600" i="1">
                <a:solidFill>
                  <a:srgbClr val="FF0000"/>
                </a:solidFill>
              </a:rPr>
              <a:t>Trường hợp 2.</a:t>
            </a:r>
            <a:r>
              <a:rPr lang="en-US" sz="3600">
                <a:solidFill>
                  <a:srgbClr val="FF0000"/>
                </a:solidFill>
              </a:rPr>
              <a:t> Không phải thực hiện dự án đầu tư</a:t>
            </a:r>
            <a:r>
              <a:rPr lang="en-US" sz="3600"/>
              <a:t> xây dựng nhà ở nhưng phải thực hiện các quy định về diện tích tối thiểu; phòng cháy chữa cháy; đường giao thông... và </a:t>
            </a:r>
            <a:r>
              <a:rPr lang="en-US" sz="3600">
                <a:solidFill>
                  <a:srgbClr val="FF0000"/>
                </a:solidFill>
              </a:rPr>
              <a:t>không được cấp</a:t>
            </a:r>
            <a:r>
              <a:rPr lang="en-US" sz="3600"/>
              <a:t> </a:t>
            </a:r>
            <a:r>
              <a:rPr lang="en-US" sz="3600">
                <a:sym typeface="+mn-ea"/>
              </a:rPr>
              <a:t> giấy chứng nhận sở hữu</a:t>
            </a:r>
            <a:endParaRPr lang="en-US" sz="3600">
              <a:sym typeface="+mn-ea"/>
            </a:endParaRPr>
          </a:p>
          <a:p>
            <a:pPr algn="just"/>
            <a:endParaRPr lang="en-US" sz="3600">
              <a:sym typeface="+mn-ea"/>
            </a:endParaRPr>
          </a:p>
          <a:p>
            <a:pPr algn="just"/>
            <a:endParaRPr lang="en-US" sz="3600">
              <a:sym typeface="+mn-ea"/>
            </a:endParaRPr>
          </a:p>
          <a:p>
            <a:pPr algn="just"/>
            <a:endParaRPr lang="en-US" sz="3600"/>
          </a:p>
          <a:p>
            <a:pPr algn="just"/>
            <a:endParaRPr lang="en-US" sz="3600"/>
          </a:p>
        </p:txBody>
      </p:sp>
      <p:sp>
        <p:nvSpPr>
          <p:cNvPr id="9" name="Text Box 8"/>
          <p:cNvSpPr txBox="1"/>
          <p:nvPr/>
        </p:nvSpPr>
        <p:spPr>
          <a:xfrm>
            <a:off x="421640" y="2439035"/>
            <a:ext cx="10720705" cy="645160"/>
          </a:xfrm>
          <a:prstGeom prst="rect">
            <a:avLst/>
          </a:prstGeom>
          <a:noFill/>
        </p:spPr>
        <p:txBody>
          <a:bodyPr wrap="square" rtlCol="0">
            <a:spAutoFit/>
          </a:bodyPr>
          <a:p>
            <a:r>
              <a:rPr lang="en-US" sz="3600"/>
              <a:t>- Nhà ở nhiều tầng nhưng dưới 20 căn hộ cho thuê</a:t>
            </a:r>
            <a:endParaRPr lang="en-US" sz="3600"/>
          </a:p>
        </p:txBody>
      </p:sp>
      <p:pic>
        <p:nvPicPr>
          <p:cNvPr id="101" name="Content Placeholder 100"/>
          <p:cNvPicPr>
            <a:picLocks noChangeAspect="1"/>
          </p:cNvPicPr>
          <p:nvPr>
            <p:ph idx="1"/>
          </p:nvPr>
        </p:nvPicPr>
        <p:blipFill>
          <a:blip r:embed="rId1"/>
          <a:stretch>
            <a:fillRect/>
          </a:stretch>
        </p:blipFill>
        <p:spPr>
          <a:xfrm>
            <a:off x="3435985" y="3215640"/>
            <a:ext cx="3062605" cy="320294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1"/>
                                        </p:tgtEl>
                                        <p:attrNameLst>
                                          <p:attrName>style.visibility</p:attrName>
                                        </p:attrNameLst>
                                      </p:cBhvr>
                                      <p:to>
                                        <p:strVal val="visible"/>
                                      </p:to>
                                    </p:set>
                                    <p:animEffect transition="in" filter="box(in)">
                                      <p:cBhvr>
                                        <p:cTn id="17" dur="20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29870" y="163830"/>
            <a:ext cx="11636375" cy="1076325"/>
          </a:xfrm>
          <a:prstGeom prst="rect">
            <a:avLst/>
          </a:prstGeom>
          <a:noFill/>
        </p:spPr>
        <p:txBody>
          <a:bodyPr wrap="square" rtlCol="0" anchor="t">
            <a:spAutoFit/>
          </a:bodyPr>
          <a:p>
            <a:pPr algn="l"/>
            <a:r>
              <a:rPr lang="en-US" sz="3200">
                <a:solidFill>
                  <a:srgbClr val="FF0000"/>
                </a:solidFill>
                <a:latin typeface="Times New Roman" panose="02020603050405020304" pitchFamily="18" charset="0"/>
                <a:cs typeface="Times New Roman" panose="02020603050405020304" pitchFamily="18" charset="0"/>
              </a:rPr>
              <a:t>* Về xây dựng, cải tạo nhà ở ở đô thị của cá nhân, hộ gia đình. </a:t>
            </a:r>
            <a:endParaRPr lang="en-US" sz="3200">
              <a:solidFill>
                <a:srgbClr val="FF0000"/>
              </a:solidFill>
              <a:latin typeface="Times New Roman" panose="02020603050405020304" pitchFamily="18" charset="0"/>
              <a:cs typeface="Times New Roman" panose="02020603050405020304" pitchFamily="18" charset="0"/>
            </a:endParaRPr>
          </a:p>
          <a:p>
            <a:pPr algn="ctr"/>
            <a:r>
              <a:rPr lang="en-US" sz="3200">
                <a:latin typeface="Times New Roman" panose="02020603050405020304" pitchFamily="18" charset="0"/>
                <a:cs typeface="Times New Roman" panose="02020603050405020304" pitchFamily="18" charset="0"/>
              </a:rPr>
              <a:t> Điều 46, Luật Nhà ở 2014</a:t>
            </a:r>
            <a:endParaRPr lang="en-US" sz="3200">
              <a:latin typeface="Times New Roman" panose="02020603050405020304" pitchFamily="18" charset="0"/>
              <a:cs typeface="Times New Roman" panose="02020603050405020304" pitchFamily="18" charset="0"/>
            </a:endParaRPr>
          </a:p>
        </p:txBody>
      </p:sp>
      <p:sp>
        <p:nvSpPr>
          <p:cNvPr id="111" name="Text Box 110"/>
          <p:cNvSpPr txBox="1"/>
          <p:nvPr/>
        </p:nvSpPr>
        <p:spPr>
          <a:xfrm>
            <a:off x="400050" y="1367790"/>
            <a:ext cx="11466195" cy="5507990"/>
          </a:xfrm>
          <a:prstGeom prst="rect">
            <a:avLst/>
          </a:prstGeom>
          <a:noFill/>
          <a:ln w="9525">
            <a:noFill/>
          </a:ln>
        </p:spPr>
        <p:txBody>
          <a:bodyPr wrap="square">
            <a:spAutoFit/>
          </a:bodyPr>
          <a:p>
            <a:pPr indent="0" algn="just"/>
            <a:r>
              <a:rPr lang="en-US" sz="3200" b="0">
                <a:latin typeface="Times New Roman" panose="02020603050405020304" pitchFamily="18" charset="0"/>
              </a:rPr>
              <a:t>2. Hộ gia đình, cá nhân tại khu vực đô thị phải thực hiện xây dựng, cải tạo nhà ở theo quy định của pháp luật về xây dựng và tự chịu trách nhiệm về chất lượng nhà ở.</a:t>
            </a:r>
            <a:endParaRPr lang="en-US" sz="3200" b="0">
              <a:latin typeface="Times New Roman" panose="02020603050405020304" pitchFamily="18" charset="0"/>
            </a:endParaRPr>
          </a:p>
          <a:p>
            <a:pPr indent="0" algn="just"/>
            <a:r>
              <a:rPr lang="en-US" sz="3200" b="0">
                <a:latin typeface="Times New Roman" panose="02020603050405020304" pitchFamily="18" charset="0"/>
              </a:rPr>
              <a:t>Trường hợp được phép xây dựng nhà ở có từ </a:t>
            </a:r>
            <a:r>
              <a:rPr lang="en-US" sz="3200" b="0">
                <a:solidFill>
                  <a:srgbClr val="FF0000"/>
                </a:solidFill>
                <a:latin typeface="Times New Roman" panose="02020603050405020304" pitchFamily="18" charset="0"/>
              </a:rPr>
              <a:t>hai tầng trở lên</a:t>
            </a:r>
            <a:r>
              <a:rPr lang="en-US" sz="3200" b="0">
                <a:latin typeface="Times New Roman" panose="02020603050405020304" pitchFamily="18" charset="0"/>
              </a:rPr>
              <a:t> mà tại </a:t>
            </a:r>
            <a:r>
              <a:rPr lang="en-US" sz="3200" b="0">
                <a:solidFill>
                  <a:srgbClr val="FF0000"/>
                </a:solidFill>
                <a:latin typeface="Times New Roman" panose="02020603050405020304" pitchFamily="18" charset="0"/>
              </a:rPr>
              <a:t>mỗi tầng được thiết kế, xây dựng từ hai căn hộ trở lên theo kiểu khép kín, có đủ tiêu chuẩn diện tích sàn xây dựng tối thiểu</a:t>
            </a:r>
            <a:r>
              <a:rPr lang="en-US" sz="3200" b="0">
                <a:latin typeface="Times New Roman" panose="02020603050405020304" pitchFamily="18" charset="0"/>
              </a:rPr>
              <a:t> mỗi căn hộ theo quy chuẩn, tiêu chuẩn xây dựng (30m2) và có phần diện tích thuộc sở hữu riêng, phần diện tích thuộc sở chung của nhà chung cư theo quy định của Luật này thì được Nhà nước công nhận quyền sở hữu đối với từng căn hộ trong nhà ở đó.</a:t>
            </a:r>
            <a:endParaRPr lang="en-US" sz="3200" b="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ox(in)">
                                      <p:cBhvr>
                                        <p:cTn id="17" dur="2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11">
                                            <p:txEl>
                                              <p:pRg st="0" end="0"/>
                                            </p:txEl>
                                          </p:spTgt>
                                        </p:tgtEl>
                                        <p:attrNameLst>
                                          <p:attrName>style.visibility</p:attrName>
                                        </p:attrNameLst>
                                      </p:cBhvr>
                                      <p:to>
                                        <p:strVal val="visible"/>
                                      </p:to>
                                    </p:set>
                                    <p:animEffect transition="in" filter="box(in)">
                                      <p:cBhvr>
                                        <p:cTn id="22" dur="2000"/>
                                        <p:tgtEl>
                                          <p:spTgt spid="11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11">
                                            <p:txEl>
                                              <p:pRg st="1" end="1"/>
                                            </p:txEl>
                                          </p:spTgt>
                                        </p:tgtEl>
                                        <p:attrNameLst>
                                          <p:attrName>style.visibility</p:attrName>
                                        </p:attrNameLst>
                                      </p:cBhvr>
                                      <p:to>
                                        <p:strVal val="visible"/>
                                      </p:to>
                                    </p:set>
                                    <p:animEffect transition="in" filter="box(in)">
                                      <p:cBhvr>
                                        <p:cTn id="27" dur="2000"/>
                                        <p:tgtEl>
                                          <p:spTgt spid="1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1" name="Text Box 110"/>
          <p:cNvSpPr txBox="1"/>
          <p:nvPr/>
        </p:nvSpPr>
        <p:spPr>
          <a:xfrm>
            <a:off x="438150" y="128905"/>
            <a:ext cx="11560175" cy="2584450"/>
          </a:xfrm>
          <a:prstGeom prst="rect">
            <a:avLst/>
          </a:prstGeom>
          <a:noFill/>
          <a:ln w="9525">
            <a:noFill/>
          </a:ln>
        </p:spPr>
        <p:txBody>
          <a:bodyPr wrap="square">
            <a:spAutoFit/>
          </a:bodyPr>
          <a:p>
            <a:pPr indent="0">
              <a:lnSpc>
                <a:spcPct val="150000"/>
              </a:lnSpc>
            </a:pPr>
            <a:r>
              <a:rPr lang="en-US" sz="3600" b="0">
                <a:solidFill>
                  <a:srgbClr val="2E2E2E"/>
                </a:solidFill>
                <a:latin typeface="Times New Roman" panose="02020603050405020304" pitchFamily="18" charset="0"/>
                <a:ea typeface="SimSun" panose="02010600030101010101" pitchFamily="2" charset="-122"/>
              </a:rPr>
              <a:t>xây dựng nhà ở có từ 02 tầng trở lên và có quy mô dưới 20 căn hộ mà tại mỗi tầng có thiết kế, xây dựng căn hộ </a:t>
            </a:r>
            <a:r>
              <a:rPr lang="en-US" sz="3600" b="0">
                <a:solidFill>
                  <a:srgbClr val="FF0000"/>
                </a:solidFill>
                <a:latin typeface="Times New Roman" panose="02020603050405020304" pitchFamily="18" charset="0"/>
                <a:ea typeface="SimSun" panose="02010600030101010101" pitchFamily="2" charset="-122"/>
              </a:rPr>
              <a:t>để cho thuê</a:t>
            </a:r>
            <a:r>
              <a:rPr lang="en-US" sz="3600" b="0">
                <a:solidFill>
                  <a:srgbClr val="2E2E2E"/>
                </a:solidFill>
                <a:latin typeface="Times New Roman" panose="02020603050405020304" pitchFamily="18" charset="0"/>
                <a:ea typeface="SimSun" panose="02010600030101010101" pitchFamily="2" charset="-122"/>
              </a:rPr>
              <a:t> thì phải thực hiện theo quy định sau đây:</a:t>
            </a:r>
            <a:endParaRPr lang="en-US" sz="3600" b="0">
              <a:solidFill>
                <a:srgbClr val="2E2E2E"/>
              </a:solidFill>
              <a:latin typeface="Times New Roman" panose="02020603050405020304" pitchFamily="18" charset="0"/>
              <a:ea typeface="SimSun" panose="02010600030101010101" pitchFamily="2" charset="-122"/>
            </a:endParaRPr>
          </a:p>
        </p:txBody>
      </p:sp>
      <p:sp>
        <p:nvSpPr>
          <p:cNvPr id="4" name="Text Box 3"/>
          <p:cNvSpPr txBox="1"/>
          <p:nvPr/>
        </p:nvSpPr>
        <p:spPr>
          <a:xfrm>
            <a:off x="438785" y="2679700"/>
            <a:ext cx="11560175" cy="4030980"/>
          </a:xfrm>
          <a:prstGeom prst="rect">
            <a:avLst/>
          </a:prstGeom>
          <a:noFill/>
          <a:ln w="9525">
            <a:noFill/>
          </a:ln>
        </p:spPr>
        <p:txBody>
          <a:bodyPr wrap="square">
            <a:spAutoFit/>
          </a:bodyPr>
          <a:p>
            <a:pPr indent="0" algn="just"/>
            <a:r>
              <a:rPr lang="en-US" sz="3200" b="0">
                <a:solidFill>
                  <a:srgbClr val="2E2E2E"/>
                </a:solidFill>
                <a:latin typeface="Times New Roman" panose="02020603050405020304" pitchFamily="18" charset="0"/>
                <a:ea typeface="SimSun" panose="02010600030101010101" pitchFamily="2" charset="-122"/>
              </a:rPr>
              <a:t>a) Đáp ứng yêu cầu xây dựng nhà ở nhiều tầng nhiều căn hộ của cá nhân theo quy định của Bộ trưởng Bộ Xây dựng;b) Đáp ứng yêu cầu về phòng cháy, chữa cháy theo quy định của pháp luật về phòng cháy, chữa cháy đối với nhà ở nhiều tầng nhiều căn hộ của cá nhân;c) Đáp ứng điều kiện theo quy định của Ủy ban nhân dân cấp tỉnh về đường giao thông để phương tiện chữa cháy thực hiện nhiệm vụ chữa cháy tại nơi có nhà ở nhiều tầng nhiều căn hộ của cá nhân.</a:t>
            </a:r>
            <a:endParaRPr lang="en-US" sz="3200" b="0">
              <a:solidFill>
                <a:srgbClr val="2E2E2E"/>
              </a:solidFill>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77800" y="518795"/>
            <a:ext cx="11819255" cy="6339205"/>
          </a:xfrm>
          <a:prstGeom prst="rect">
            <a:avLst/>
          </a:prstGeom>
          <a:ln w="6350" cap="flat" cmpd="sng" algn="ctr">
            <a:solidFill>
              <a:schemeClr val="accent1"/>
            </a:solidFill>
            <a:prstDash val="dash"/>
            <a:miter lim="800000"/>
          </a:ln>
        </p:spPr>
        <p:style>
          <a:lnRef idx="0">
            <a:schemeClr val="accent1"/>
          </a:lnRef>
          <a:fillRef idx="0">
            <a:srgbClr val="FFFFFF"/>
          </a:fillRef>
          <a:effectRef idx="0">
            <a:srgbClr val="FFFFFF"/>
          </a:effectRef>
          <a:fontRef idx="minor">
            <a:schemeClr val="dk1"/>
          </a:fontRef>
        </p:style>
        <p:txBody>
          <a:bodyPr wrap="square" rtlCol="0">
            <a:spAutoFit/>
          </a:bodyPr>
          <a:p>
            <a:pPr algn="just">
              <a:lnSpc>
                <a:spcPct val="150000"/>
              </a:lnSpc>
            </a:pPr>
            <a:r>
              <a:rPr lang="en-US" sz="2800">
                <a:latin typeface="Times New Roman" panose="02020603050405020304" pitchFamily="18" charset="0"/>
                <a:cs typeface="Times New Roman" panose="02020603050405020304" pitchFamily="18" charset="0"/>
                <a:sym typeface="+mn-ea"/>
              </a:rPr>
              <a:t>- Chủ đầu tư dự án nhà ở thương mại phải dànhmột phần diện tích xây NƠXH theo quy định của UBND tỉnh</a:t>
            </a:r>
            <a:r>
              <a:rPr lang="en-US" sz="2800">
                <a:latin typeface="Times New Roman" panose="02020603050405020304" pitchFamily="18" charset="0"/>
                <a:cs typeface="Times New Roman" panose="02020603050405020304" pitchFamily="18" charset="0"/>
              </a:rPr>
              <a:t> (đô thị loại đặc biệt; 1,2,3)</a:t>
            </a:r>
            <a:endParaRPr lang="en-US" sz="2800">
              <a:latin typeface="Times New Roman" panose="02020603050405020304" pitchFamily="18" charset="0"/>
              <a:cs typeface="Times New Roman" panose="02020603050405020304" pitchFamily="18" charset="0"/>
            </a:endParaRPr>
          </a:p>
          <a:p>
            <a:pPr algn="just">
              <a:lnSpc>
                <a:spcPct val="150000"/>
              </a:lnSpc>
            </a:pPr>
            <a:r>
              <a:rPr lang="en-US" sz="2800">
                <a:latin typeface="Times New Roman" panose="02020603050405020304" pitchFamily="18" charset="0"/>
                <a:cs typeface="Times New Roman" panose="02020603050405020304" pitchFamily="18" charset="0"/>
              </a:rPr>
              <a:t>- Chủ đầu tư được miễn tiền thuê đất, tiền sử dụng đất xây NƠXH</a:t>
            </a:r>
            <a:endParaRPr lang="en-US" sz="2800">
              <a:latin typeface="Times New Roman" panose="02020603050405020304" pitchFamily="18" charset="0"/>
              <a:cs typeface="Times New Roman" panose="02020603050405020304" pitchFamily="18" charset="0"/>
            </a:endParaRPr>
          </a:p>
          <a:p>
            <a:pPr algn="just">
              <a:lnSpc>
                <a:spcPct val="150000"/>
              </a:lnSpc>
            </a:pPr>
            <a:r>
              <a:rPr lang="en-US" sz="2800">
                <a:latin typeface="Times New Roman" panose="02020603050405020304" pitchFamily="18" charset="0"/>
                <a:cs typeface="Times New Roman" panose="02020603050405020304" pitchFamily="18" charset="0"/>
              </a:rPr>
              <a:t>- Đối tượng được hưởng chính sách về </a:t>
            </a:r>
            <a:r>
              <a:rPr lang="en-US" sz="2800">
                <a:latin typeface="Times New Roman" panose="02020603050405020304" pitchFamily="18" charset="0"/>
                <a:cs typeface="Times New Roman" panose="02020603050405020304" pitchFamily="18" charset="0"/>
                <a:sym typeface="+mn-ea"/>
              </a:rPr>
              <a:t>NƠXH</a:t>
            </a:r>
            <a:r>
              <a:rPr lang="en-US" sz="2800">
                <a:latin typeface="Times New Roman" panose="02020603050405020304" pitchFamily="18" charset="0"/>
                <a:cs typeface="Times New Roman" panose="02020603050405020304" pitchFamily="18" charset="0"/>
              </a:rPr>
              <a:t>, cụ thể là học sinh, sinh viên các đại học, học viện, trường đại học, cao đẳng, dạy nghề, trường chuyên biệt theo quy định của pháp luật; học sinh trường dân tộc nội trú công lập và doanh nghiệp, hợp tác xã, liên hiệp hợp tác xã trong khu công nghiệp.</a:t>
            </a:r>
            <a:endParaRPr lang="en-US" sz="2800">
              <a:latin typeface="Times New Roman" panose="02020603050405020304" pitchFamily="18" charset="0"/>
              <a:cs typeface="Times New Roman" panose="02020603050405020304" pitchFamily="18" charset="0"/>
            </a:endParaRPr>
          </a:p>
          <a:p>
            <a:pPr algn="just">
              <a:lnSpc>
                <a:spcPct val="150000"/>
              </a:lnSpc>
            </a:pPr>
            <a:r>
              <a:rPr lang="en-US" sz="2800">
                <a:latin typeface="Times New Roman" panose="02020603050405020304" pitchFamily="18" charset="0"/>
                <a:cs typeface="Times New Roman" panose="02020603050405020304" pitchFamily="18" charset="0"/>
                <a:sym typeface="+mn-ea"/>
              </a:rPr>
              <a:t>- Tổng LĐLĐVN được đầu tư xây dựng nhà ở xã hội bằng nguồn tài chính công đoàn để cho người lao động và công nhân thuê</a:t>
            </a:r>
            <a:endParaRPr lang="en-US" sz="2800">
              <a:latin typeface="Times New Roman" panose="02020603050405020304" pitchFamily="18" charset="0"/>
              <a:cs typeface="Times New Roman" panose="02020603050405020304" pitchFamily="18" charset="0"/>
            </a:endParaRPr>
          </a:p>
          <a:p>
            <a:pPr algn="just"/>
            <a:endParaRPr lang="en-US" sz="2800">
              <a:latin typeface="Times New Roman" panose="02020603050405020304" pitchFamily="18" charset="0"/>
              <a:cs typeface="Times New Roman" panose="02020603050405020304" pitchFamily="18" charset="0"/>
            </a:endParaRPr>
          </a:p>
        </p:txBody>
      </p:sp>
      <p:sp>
        <p:nvSpPr>
          <p:cNvPr id="5" name="Text Box 4"/>
          <p:cNvSpPr txBox="1"/>
          <p:nvPr/>
        </p:nvSpPr>
        <p:spPr>
          <a:xfrm>
            <a:off x="3048000" y="191770"/>
            <a:ext cx="6096000" cy="521970"/>
          </a:xfrm>
          <a:prstGeom prst="rect">
            <a:avLst/>
          </a:prstGeom>
          <a:noFill/>
        </p:spPr>
        <p:txBody>
          <a:bodyPr wrap="square" rtlCol="0" anchor="t">
            <a:spAutoFit/>
          </a:bodyPr>
          <a:p>
            <a:pPr algn="ctr"/>
            <a:r>
              <a:rPr lang="en-US" sz="2800">
                <a:solidFill>
                  <a:srgbClr val="FF0000"/>
                </a:solidFill>
                <a:sym typeface="+mn-ea"/>
              </a:rPr>
              <a:t>Nhà ở xã hội theo luật 2023</a:t>
            </a:r>
            <a:endParaRPr lang="en-US" sz="280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Text Box 5"/>
          <p:cNvSpPr txBox="1"/>
          <p:nvPr/>
        </p:nvSpPr>
        <p:spPr>
          <a:xfrm>
            <a:off x="623570" y="233045"/>
            <a:ext cx="11250295" cy="5631180"/>
          </a:xfrm>
          <a:prstGeom prst="rect">
            <a:avLst/>
          </a:prstGeom>
          <a:noFill/>
        </p:spPr>
        <p:txBody>
          <a:bodyPr wrap="square" rtlCol="0">
            <a:spAutoFit/>
          </a:bodyPr>
          <a:p>
            <a:pPr algn="just">
              <a:lnSpc>
                <a:spcPct val="150000"/>
              </a:lnSpc>
            </a:pPr>
            <a:r>
              <a:rPr lang="en-US" sz="4000"/>
              <a:t>- Trong thời hạn 05 năm kể từ khi nộp đủ tiền mua, thuê mua: Không được bán</a:t>
            </a:r>
            <a:endParaRPr lang="en-US" sz="4000"/>
          </a:p>
          <a:p>
            <a:pPr algn="just">
              <a:lnSpc>
                <a:spcPct val="150000"/>
              </a:lnSpc>
            </a:pPr>
            <a:r>
              <a:rPr lang="en-US" sz="4000"/>
              <a:t>- Nếu bán: Chỉ được bán lại cho đối tượng đủ điều kiện mua NOXH hoặc bán cho chủ đầu tư với giá bằng giá ban đầu</a:t>
            </a:r>
            <a:endParaRPr lang="en-US" sz="4000"/>
          </a:p>
          <a:p>
            <a:pPr algn="just">
              <a:lnSpc>
                <a:spcPct val="150000"/>
              </a:lnSpc>
            </a:pPr>
            <a:r>
              <a:rPr lang="en-US" sz="4000"/>
              <a:t>- Sau 5 năm: bán theo giá thị trường sau khi đã có sổ</a:t>
            </a:r>
            <a:endParaRPr lang="en-US" sz="4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46380" y="245110"/>
            <a:ext cx="11567160" cy="5169535"/>
          </a:xfrm>
          <a:prstGeom prst="rect">
            <a:avLst/>
          </a:prstGeom>
          <a:noFill/>
        </p:spPr>
        <p:txBody>
          <a:bodyPr wrap="square" rtlCol="0" anchor="t">
            <a:spAutoFit/>
          </a:bodyPr>
          <a:p>
            <a:pPr algn="just">
              <a:lnSpc>
                <a:spcPct val="150000"/>
              </a:lnSpc>
            </a:pPr>
            <a:r>
              <a:rPr lang="en-US" sz="4400">
                <a:latin typeface="Times New Roman" panose="02020603050405020304" pitchFamily="18" charset="0"/>
                <a:cs typeface="Times New Roman" panose="02020603050405020304" pitchFamily="18" charset="0"/>
              </a:rPr>
              <a:t>- Luật Nhà ở (sửa đổi) bãi bỏ quy định tại khoản 3 Điều 54 Luật Nhà ở năm 2014, theo đó chủ đầu tư dự án đầu tư xây dựng nhà ở xã hội không phải dành tối thiểu 20% diện tích nhà ở xã hội trong dự án để cho thuê.</a:t>
            </a:r>
            <a:endParaRPr lang="en-US" sz="4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 name="Text Box 102"/>
          <p:cNvSpPr txBox="1"/>
          <p:nvPr/>
        </p:nvSpPr>
        <p:spPr>
          <a:xfrm>
            <a:off x="507365" y="910590"/>
            <a:ext cx="11499215" cy="5262245"/>
          </a:xfrm>
          <a:prstGeom prst="rect">
            <a:avLst/>
          </a:prstGeom>
          <a:noFill/>
          <a:ln w="9525">
            <a:noFill/>
          </a:ln>
        </p:spPr>
        <p:txBody>
          <a:bodyPr wrap="square">
            <a:spAutoFit/>
          </a:bodyPr>
          <a:p>
            <a:pPr indent="0" algn="just">
              <a:lnSpc>
                <a:spcPct val="200000"/>
              </a:lnSpc>
            </a:pPr>
            <a:r>
              <a:rPr lang="en-US" sz="2400" b="1">
                <a:solidFill>
                  <a:srgbClr val="2E2E2E"/>
                </a:solidFill>
                <a:latin typeface="Times New Roman" panose="02020603050405020304" pitchFamily="18" charset="0"/>
                <a:ea typeface="SimSun" panose="02010600030101010101" pitchFamily="2" charset="-122"/>
              </a:rPr>
              <a:t>Mục 1. QUY ĐỊNH CHUNG</a:t>
            </a:r>
            <a:endParaRPr lang="en-US" sz="2400" b="1">
              <a:solidFill>
                <a:srgbClr val="2E2E2E"/>
              </a:solidFill>
              <a:latin typeface="Times New Roman" panose="02020603050405020304" pitchFamily="18" charset="0"/>
              <a:ea typeface="SimSun" panose="02010600030101010101" pitchFamily="2" charset="-122"/>
            </a:endParaRPr>
          </a:p>
          <a:p>
            <a:pPr indent="0" algn="just">
              <a:lnSpc>
                <a:spcPct val="200000"/>
              </a:lnSpc>
            </a:pPr>
            <a:r>
              <a:rPr lang="en-US" sz="2400" b="1">
                <a:solidFill>
                  <a:srgbClr val="2E2E2E"/>
                </a:solidFill>
                <a:latin typeface="Times New Roman" panose="02020603050405020304" pitchFamily="18" charset="0"/>
                <a:ea typeface="SimSun" panose="02010600030101010101" pitchFamily="2" charset="-122"/>
              </a:rPr>
              <a:t>Mục 2. QUY HOẠCH, KẾ HOẠCH CẢI TẠO, XÂY DỰNG LẠI NHÀ CHUNG CƯ</a:t>
            </a:r>
            <a:endParaRPr lang="en-US" sz="2400" b="1">
              <a:solidFill>
                <a:srgbClr val="2E2E2E"/>
              </a:solidFill>
              <a:latin typeface="Times New Roman" panose="02020603050405020304" pitchFamily="18" charset="0"/>
              <a:ea typeface="SimSun" panose="02010600030101010101" pitchFamily="2" charset="-122"/>
            </a:endParaRPr>
          </a:p>
          <a:p>
            <a:pPr indent="0" algn="just">
              <a:lnSpc>
                <a:spcPct val="200000"/>
              </a:lnSpc>
            </a:pPr>
            <a:r>
              <a:rPr lang="en-US" sz="2400" b="1">
                <a:solidFill>
                  <a:srgbClr val="2E2E2E"/>
                </a:solidFill>
                <a:latin typeface="Times New Roman" panose="02020603050405020304" pitchFamily="18" charset="0"/>
                <a:ea typeface="SimSun" panose="02010600030101010101" pitchFamily="2" charset="-122"/>
              </a:rPr>
              <a:t>Mục 3. QUYẾT ĐỊNH CHỦ TRƯƠNG ĐẦU TƯ, CHẤP THUẬN CHỦ TRƯƠNG ĐẦU TƯ, CHỦ ĐẦU TƯ DỰ ÁN ĐẦU TƯ CẢI TẠO, XÂY DỰNG LẠI NHÀ CHUNG CƯ</a:t>
            </a:r>
            <a:endParaRPr lang="en-US" sz="2400" b="1">
              <a:solidFill>
                <a:srgbClr val="2E2E2E"/>
              </a:solidFill>
              <a:latin typeface="Times New Roman" panose="02020603050405020304" pitchFamily="18" charset="0"/>
              <a:ea typeface="SimSun" panose="02010600030101010101" pitchFamily="2" charset="-122"/>
            </a:endParaRPr>
          </a:p>
          <a:p>
            <a:pPr indent="0" algn="just">
              <a:lnSpc>
                <a:spcPct val="200000"/>
              </a:lnSpc>
            </a:pPr>
            <a:r>
              <a:rPr lang="en-US" sz="2400" b="1">
                <a:solidFill>
                  <a:srgbClr val="2E2E2E"/>
                </a:solidFill>
                <a:latin typeface="Times New Roman" panose="02020603050405020304" pitchFamily="18" charset="0"/>
                <a:ea typeface="SimSun" panose="02010600030101010101" pitchFamily="2" charset="-122"/>
              </a:rPr>
              <a:t>Mục 4. PHƯƠNG ÁN BỒI THƯỜNG, TÁI ĐỊNH CƯ</a:t>
            </a:r>
            <a:endParaRPr lang="en-US" sz="2400" b="1">
              <a:solidFill>
                <a:srgbClr val="2E2E2E"/>
              </a:solidFill>
              <a:latin typeface="Times New Roman" panose="02020603050405020304" pitchFamily="18" charset="0"/>
              <a:ea typeface="SimSun" panose="02010600030101010101" pitchFamily="2" charset="-122"/>
            </a:endParaRPr>
          </a:p>
          <a:p>
            <a:pPr indent="0" algn="just">
              <a:lnSpc>
                <a:spcPct val="200000"/>
              </a:lnSpc>
            </a:pPr>
            <a:r>
              <a:rPr lang="en-US" sz="2400" b="1">
                <a:solidFill>
                  <a:srgbClr val="2E2E2E"/>
                </a:solidFill>
                <a:latin typeface="Times New Roman" panose="02020603050405020304" pitchFamily="18" charset="0"/>
                <a:ea typeface="SimSun" panose="02010600030101010101" pitchFamily="2" charset="-122"/>
              </a:rPr>
              <a:t>Mục 5. DI DỜI, CƯỠNG CHẾ DI DỜI VÀ PHÁ DỠ NHÀ CHUNG CƯ</a:t>
            </a:r>
            <a:endParaRPr lang="en-US" sz="2400" b="1">
              <a:solidFill>
                <a:srgbClr val="2E2E2E"/>
              </a:solidFill>
              <a:latin typeface="Times New Roman" panose="02020603050405020304" pitchFamily="18" charset="0"/>
              <a:ea typeface="SimSun" panose="02010600030101010101" pitchFamily="2" charset="-122"/>
            </a:endParaRPr>
          </a:p>
        </p:txBody>
      </p:sp>
      <p:sp>
        <p:nvSpPr>
          <p:cNvPr id="2" name="Text Box 1"/>
          <p:cNvSpPr txBox="1"/>
          <p:nvPr/>
        </p:nvSpPr>
        <p:spPr>
          <a:xfrm>
            <a:off x="508000" y="270510"/>
            <a:ext cx="10970260" cy="513715"/>
          </a:xfrm>
          <a:prstGeom prst="rect">
            <a:avLst/>
          </a:prstGeom>
          <a:noFill/>
        </p:spPr>
        <p:txBody>
          <a:bodyPr wrap="square" rtlCol="0" anchor="t">
            <a:noAutofit/>
          </a:bodyPr>
          <a:p>
            <a:r>
              <a:rPr lang="en-US" sz="2400" b="1">
                <a:solidFill>
                  <a:srgbClr val="FF0000"/>
                </a:solidFill>
                <a:latin typeface="Times New Roman" panose="02020603050405020304" pitchFamily="18" charset="0"/>
                <a:ea typeface="SimSun" panose="02010600030101010101" pitchFamily="2" charset="-122"/>
                <a:sym typeface="+mn-ea"/>
              </a:rPr>
              <a:t>Chương V. CẢI TẠO, XÂY DỰNG LẠI NHÀ CHUNG CƯ</a:t>
            </a:r>
            <a:r>
              <a:rPr lang="en-US" sz="2400" b="1">
                <a:solidFill>
                  <a:srgbClr val="2E2E2E"/>
                </a:solidFill>
                <a:latin typeface="Times New Roman" panose="02020603050405020304" pitchFamily="18" charset="0"/>
                <a:ea typeface="SimSun" panose="02010600030101010101" pitchFamily="2" charset="-122"/>
                <a:sym typeface="+mn-ea"/>
              </a:rPr>
              <a:t> (Điều 58 đến Điều 75)</a:t>
            </a:r>
            <a:endParaRPr lang="en-US" sz="2400" b="1">
              <a:solidFill>
                <a:srgbClr val="2E2E2E"/>
              </a:solidFill>
              <a:latin typeface="Times New Roman" panose="02020603050405020304" pitchFamily="18" charset="0"/>
              <a:ea typeface="SimSun" panose="02010600030101010101" pitchFamily="2" charset="-122"/>
              <a:sym typeface="+mn-ea"/>
            </a:endParaRPr>
          </a:p>
          <a:p>
            <a:endParaRPr lang="en-US" sz="2400" b="1">
              <a:solidFill>
                <a:srgbClr val="2E2E2E"/>
              </a:solidFill>
              <a:latin typeface="Times New Roman" panose="02020603050405020304" pitchFamily="18" charset="0"/>
              <a:ea typeface="SimSun"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3">
                                            <p:txEl>
                                              <p:pRg st="0" end="0"/>
                                            </p:txEl>
                                          </p:spTgt>
                                        </p:tgtEl>
                                        <p:attrNameLst>
                                          <p:attrName>style.visibility</p:attrName>
                                        </p:attrNameLst>
                                      </p:cBhvr>
                                      <p:to>
                                        <p:strVal val="visible"/>
                                      </p:to>
                                    </p:set>
                                    <p:animEffect transition="in" filter="box(in)">
                                      <p:cBhvr>
                                        <p:cTn id="12" dur="2000"/>
                                        <p:tgtEl>
                                          <p:spTgt spid="10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3">
                                            <p:txEl>
                                              <p:pRg st="1" end="1"/>
                                            </p:txEl>
                                          </p:spTgt>
                                        </p:tgtEl>
                                        <p:attrNameLst>
                                          <p:attrName>style.visibility</p:attrName>
                                        </p:attrNameLst>
                                      </p:cBhvr>
                                      <p:to>
                                        <p:strVal val="visible"/>
                                      </p:to>
                                    </p:set>
                                    <p:animEffect transition="in" filter="box(in)">
                                      <p:cBhvr>
                                        <p:cTn id="17" dur="2000"/>
                                        <p:tgtEl>
                                          <p:spTgt spid="10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03">
                                            <p:txEl>
                                              <p:pRg st="2" end="2"/>
                                            </p:txEl>
                                          </p:spTgt>
                                        </p:tgtEl>
                                        <p:attrNameLst>
                                          <p:attrName>style.visibility</p:attrName>
                                        </p:attrNameLst>
                                      </p:cBhvr>
                                      <p:to>
                                        <p:strVal val="visible"/>
                                      </p:to>
                                    </p:set>
                                    <p:animEffect transition="in" filter="box(in)">
                                      <p:cBhvr>
                                        <p:cTn id="22" dur="2000"/>
                                        <p:tgtEl>
                                          <p:spTgt spid="10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03">
                                            <p:txEl>
                                              <p:pRg st="3" end="3"/>
                                            </p:txEl>
                                          </p:spTgt>
                                        </p:tgtEl>
                                        <p:attrNameLst>
                                          <p:attrName>style.visibility</p:attrName>
                                        </p:attrNameLst>
                                      </p:cBhvr>
                                      <p:to>
                                        <p:strVal val="visible"/>
                                      </p:to>
                                    </p:set>
                                    <p:animEffect transition="in" filter="box(in)">
                                      <p:cBhvr>
                                        <p:cTn id="27" dur="2000"/>
                                        <p:tgtEl>
                                          <p:spTgt spid="10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03">
                                            <p:txEl>
                                              <p:pRg st="4" end="4"/>
                                            </p:txEl>
                                          </p:spTgt>
                                        </p:tgtEl>
                                        <p:attrNameLst>
                                          <p:attrName>style.visibility</p:attrName>
                                        </p:attrNameLst>
                                      </p:cBhvr>
                                      <p:to>
                                        <p:strVal val="visible"/>
                                      </p:to>
                                    </p:set>
                                    <p:animEffect transition="in" filter="box(in)">
                                      <p:cBhvr>
                                        <p:cTn id="32" dur="2000"/>
                                        <p:tgtEl>
                                          <p:spTgt spid="1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621030" y="115570"/>
            <a:ext cx="11258550" cy="1198880"/>
          </a:xfrm>
          <a:prstGeom prst="rect">
            <a:avLst/>
          </a:prstGeom>
          <a:noFill/>
        </p:spPr>
        <p:txBody>
          <a:bodyPr wrap="square" rtlCol="0" anchor="t">
            <a:spAutoFit/>
          </a:bodyPr>
          <a:p>
            <a:pPr algn="ctr"/>
            <a:r>
              <a:rPr lang="en-US" sz="3600">
                <a:solidFill>
                  <a:srgbClr val="FF0000"/>
                </a:solidFill>
                <a:sym typeface="+mn-ea"/>
              </a:rPr>
              <a:t>Thời hạn sử dụng nhà chung cư</a:t>
            </a:r>
            <a:endParaRPr lang="en-US" sz="3600">
              <a:solidFill>
                <a:srgbClr val="FF0000"/>
              </a:solidFill>
              <a:sym typeface="+mn-ea"/>
            </a:endParaRPr>
          </a:p>
          <a:p>
            <a:pPr algn="ctr"/>
            <a:r>
              <a:rPr lang="en-US" sz="3600">
                <a:solidFill>
                  <a:srgbClr val="FF0000"/>
                </a:solidFill>
                <a:sym typeface="+mn-ea"/>
              </a:rPr>
              <a:t> được quy định như thế nào?</a:t>
            </a:r>
            <a:endParaRPr lang="en-US" sz="3600">
              <a:solidFill>
                <a:srgbClr val="FF0000"/>
              </a:solidFill>
              <a:sym typeface="+mn-ea"/>
            </a:endParaRPr>
          </a:p>
        </p:txBody>
      </p:sp>
      <p:sp>
        <p:nvSpPr>
          <p:cNvPr id="102" name="Text Box 101"/>
          <p:cNvSpPr txBox="1"/>
          <p:nvPr/>
        </p:nvSpPr>
        <p:spPr>
          <a:xfrm>
            <a:off x="344170" y="1007110"/>
            <a:ext cx="11812270" cy="3347720"/>
          </a:xfrm>
          <a:prstGeom prst="rect">
            <a:avLst/>
          </a:prstGeom>
          <a:noFill/>
          <a:ln w="9525">
            <a:noFill/>
          </a:ln>
        </p:spPr>
        <p:txBody>
          <a:bodyPr wrap="square">
            <a:noAutofit/>
          </a:bodyPr>
          <a:p>
            <a:pPr indent="0" algn="just">
              <a:lnSpc>
                <a:spcPct val="150000"/>
              </a:lnSpc>
            </a:pPr>
            <a:r>
              <a:rPr lang="en-US" sz="3600" b="1">
                <a:solidFill>
                  <a:srgbClr val="2E2E2E"/>
                </a:solidFill>
                <a:latin typeface="Times New Roman" panose="02020603050405020304" pitchFamily="18" charset="0"/>
                <a:ea typeface="SimSun" panose="02010600030101010101" pitchFamily="2" charset="-122"/>
              </a:rPr>
              <a:t>Điều 58. Thời hạn sử dụng nhà chung cư</a:t>
            </a:r>
            <a:endParaRPr lang="en-US" sz="3600" b="1">
              <a:solidFill>
                <a:srgbClr val="2E2E2E"/>
              </a:solidFill>
              <a:latin typeface="Times New Roman" panose="02020603050405020304" pitchFamily="18" charset="0"/>
              <a:ea typeface="SimSun" panose="02010600030101010101" pitchFamily="2" charset="-122"/>
            </a:endParaRPr>
          </a:p>
          <a:p>
            <a:pPr indent="0" algn="just">
              <a:lnSpc>
                <a:spcPct val="150000"/>
              </a:lnSpc>
            </a:pPr>
            <a:r>
              <a:rPr lang="en-US" sz="3600" b="0">
                <a:solidFill>
                  <a:srgbClr val="2E2E2E"/>
                </a:solidFill>
                <a:latin typeface="Times New Roman" panose="02020603050405020304" pitchFamily="18" charset="0"/>
                <a:ea typeface="SimSun" panose="02010600030101010101" pitchFamily="2" charset="-122"/>
              </a:rPr>
              <a:t>1. Thời hạn sử dụng nhà chung cư được xác định </a:t>
            </a:r>
            <a:r>
              <a:rPr lang="en-US" sz="3600" b="0">
                <a:solidFill>
                  <a:srgbClr val="FF0000"/>
                </a:solidFill>
                <a:latin typeface="Times New Roman" panose="02020603050405020304" pitchFamily="18" charset="0"/>
                <a:ea typeface="SimSun" panose="02010600030101010101" pitchFamily="2" charset="-122"/>
              </a:rPr>
              <a:t>theo hồ sơ thiết kế</a:t>
            </a:r>
            <a:r>
              <a:rPr lang="en-US" sz="3600" b="0">
                <a:solidFill>
                  <a:srgbClr val="2E2E2E"/>
                </a:solidFill>
                <a:latin typeface="Times New Roman" panose="02020603050405020304" pitchFamily="18" charset="0"/>
                <a:ea typeface="SimSun" panose="02010600030101010101" pitchFamily="2" charset="-122"/>
              </a:rPr>
              <a:t> và </a:t>
            </a:r>
            <a:r>
              <a:rPr lang="en-US" sz="3600" b="0">
                <a:solidFill>
                  <a:srgbClr val="FF0000"/>
                </a:solidFill>
                <a:latin typeface="Times New Roman" panose="02020603050405020304" pitchFamily="18" charset="0"/>
                <a:ea typeface="SimSun" panose="02010600030101010101" pitchFamily="2" charset="-122"/>
              </a:rPr>
              <a:t>thời gian sử dụng thực tế</a:t>
            </a:r>
            <a:r>
              <a:rPr lang="en-US" sz="3600" b="0">
                <a:solidFill>
                  <a:srgbClr val="2E2E2E"/>
                </a:solidFill>
                <a:latin typeface="Times New Roman" panose="02020603050405020304" pitchFamily="18" charset="0"/>
                <a:ea typeface="SimSun" panose="02010600030101010101" pitchFamily="2" charset="-122"/>
              </a:rPr>
              <a:t> nhà chung cư </a:t>
            </a:r>
            <a:r>
              <a:rPr lang="en-US" sz="3600" b="0">
                <a:solidFill>
                  <a:srgbClr val="FF0000"/>
                </a:solidFill>
                <a:latin typeface="Times New Roman" panose="02020603050405020304" pitchFamily="18" charset="0"/>
                <a:ea typeface="SimSun" panose="02010600030101010101" pitchFamily="2" charset="-122"/>
              </a:rPr>
              <a:t>theo kết luận kiểm định của cơ quan có thẩm quyền</a:t>
            </a:r>
            <a:r>
              <a:rPr lang="en-US" sz="3600" b="0">
                <a:solidFill>
                  <a:srgbClr val="2E2E2E"/>
                </a:solidFill>
                <a:latin typeface="Times New Roman" panose="02020603050405020304" pitchFamily="18" charset="0"/>
                <a:ea typeface="SimSun" panose="02010600030101010101" pitchFamily="2" charset="-122"/>
              </a:rPr>
              <a:t>. </a:t>
            </a:r>
            <a:endParaRPr lang="en-US" sz="3600" b="0">
              <a:solidFill>
                <a:srgbClr val="2E2E2E"/>
              </a:solidFill>
              <a:latin typeface="Times New Roman" panose="02020603050405020304" pitchFamily="18" charset="0"/>
              <a:ea typeface="SimSun" panose="02010600030101010101" pitchFamily="2" charset="-122"/>
            </a:endParaRPr>
          </a:p>
        </p:txBody>
      </p:sp>
      <p:sp>
        <p:nvSpPr>
          <p:cNvPr id="5" name="Text Box 4"/>
          <p:cNvSpPr txBox="1"/>
          <p:nvPr/>
        </p:nvSpPr>
        <p:spPr>
          <a:xfrm>
            <a:off x="344170" y="4641215"/>
            <a:ext cx="11257915" cy="2122170"/>
          </a:xfrm>
          <a:prstGeom prst="rect">
            <a:avLst/>
          </a:prstGeom>
          <a:noFill/>
        </p:spPr>
        <p:txBody>
          <a:bodyPr wrap="square" rtlCol="0" anchor="t">
            <a:noAutofit/>
          </a:bodyPr>
          <a:p>
            <a:pPr indent="0" algn="just"/>
            <a:r>
              <a:rPr lang="en-US" sz="4400">
                <a:solidFill>
                  <a:srgbClr val="2E2E2E"/>
                </a:solidFill>
                <a:latin typeface="Times New Roman" panose="02020603050405020304" pitchFamily="18" charset="0"/>
                <a:ea typeface="SimSun" panose="02010600030101010101" pitchFamily="2" charset="-122"/>
                <a:sym typeface="+mn-ea"/>
              </a:rPr>
              <a:t>Lưu ý. </a:t>
            </a:r>
            <a:r>
              <a:rPr lang="en-US" sz="4400" i="1">
                <a:solidFill>
                  <a:srgbClr val="2E2E2E"/>
                </a:solidFill>
                <a:latin typeface="Times New Roman" panose="02020603050405020304" pitchFamily="18" charset="0"/>
                <a:ea typeface="SimSun" panose="02010600030101010101" pitchFamily="2" charset="-122"/>
                <a:sym typeface="+mn-ea"/>
              </a:rPr>
              <a:t>Thời hạn sử dụng nhà chung cư theo hồ sơ thiết kế phải được ghi rõ trong văn bản thẩm định của cơ quan có thẩm quyền </a:t>
            </a:r>
            <a:endParaRPr lang="en-US" sz="4400" i="1">
              <a:solidFill>
                <a:srgbClr val="2E2E2E"/>
              </a:solidFill>
              <a:latin typeface="Times New Roman" panose="02020603050405020304" pitchFamily="18" charset="0"/>
              <a:ea typeface="SimSun"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2">
                                            <p:txEl>
                                              <p:pRg st="0" end="0"/>
                                            </p:txEl>
                                          </p:spTgt>
                                        </p:tgtEl>
                                        <p:attrNameLst>
                                          <p:attrName>style.visibility</p:attrName>
                                        </p:attrNameLst>
                                      </p:cBhvr>
                                      <p:to>
                                        <p:strVal val="visible"/>
                                      </p:to>
                                    </p:set>
                                    <p:animEffect transition="in" filter="box(in)">
                                      <p:cBhvr>
                                        <p:cTn id="12" dur="2000"/>
                                        <p:tgtEl>
                                          <p:spTgt spid="10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2">
                                            <p:txEl>
                                              <p:pRg st="1" end="1"/>
                                            </p:txEl>
                                          </p:spTgt>
                                        </p:tgtEl>
                                        <p:attrNameLst>
                                          <p:attrName>style.visibility</p:attrName>
                                        </p:attrNameLst>
                                      </p:cBhvr>
                                      <p:to>
                                        <p:strVal val="visible"/>
                                      </p:to>
                                    </p:set>
                                    <p:animEffect transition="in" filter="box(in)">
                                      <p:cBhvr>
                                        <p:cTn id="17" dur="2000"/>
                                        <p:tgtEl>
                                          <p:spTgt spid="10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ox(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 Box 4"/>
          <p:cNvSpPr txBox="1"/>
          <p:nvPr/>
        </p:nvSpPr>
        <p:spPr>
          <a:xfrm>
            <a:off x="432435" y="1844040"/>
            <a:ext cx="11534140" cy="2799715"/>
          </a:xfrm>
          <a:prstGeom prst="rect">
            <a:avLst/>
          </a:prstGeom>
          <a:noFill/>
        </p:spPr>
        <p:txBody>
          <a:bodyPr wrap="square" rtlCol="0">
            <a:spAutoFit/>
          </a:bodyPr>
          <a:p>
            <a:pPr algn="ctr"/>
            <a:r>
              <a:rPr lang="en-US" sz="4800"/>
              <a:t>Những nội dung cơ bản </a:t>
            </a:r>
            <a:endParaRPr lang="en-US" sz="4800"/>
          </a:p>
          <a:p>
            <a:pPr algn="ctr"/>
            <a:r>
              <a:rPr lang="en-US" sz="8000"/>
              <a:t>của Luật Nhà ở 2023 </a:t>
            </a:r>
            <a:endParaRPr lang="en-US" sz="8000"/>
          </a:p>
          <a:p>
            <a:pPr algn="ctr"/>
            <a:endParaRPr lang="en-US" sz="4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80010" y="171450"/>
            <a:ext cx="12111990" cy="1322070"/>
          </a:xfrm>
          <a:prstGeom prst="rect">
            <a:avLst/>
          </a:prstGeom>
          <a:noFill/>
        </p:spPr>
        <p:txBody>
          <a:bodyPr wrap="square" rtlCol="0">
            <a:spAutoFit/>
          </a:bodyPr>
          <a:p>
            <a:pPr algn="ctr"/>
            <a:r>
              <a:rPr lang="en-US" sz="4000"/>
              <a:t>Hết thời hạn ghi trong hồ sơ thiết kế thì </a:t>
            </a:r>
            <a:endParaRPr lang="en-US" sz="4000"/>
          </a:p>
          <a:p>
            <a:pPr algn="ctr"/>
            <a:r>
              <a:rPr lang="en-US" sz="4000"/>
              <a:t>nhà chung cư giải quyết thế nào?</a:t>
            </a:r>
            <a:endParaRPr lang="en-US" sz="4000"/>
          </a:p>
        </p:txBody>
      </p:sp>
      <p:sp>
        <p:nvSpPr>
          <p:cNvPr id="102" name="Text Box 101"/>
          <p:cNvSpPr txBox="1"/>
          <p:nvPr/>
        </p:nvSpPr>
        <p:spPr>
          <a:xfrm>
            <a:off x="381000" y="1848485"/>
            <a:ext cx="11613515" cy="4399915"/>
          </a:xfrm>
          <a:prstGeom prst="rect">
            <a:avLst/>
          </a:prstGeom>
          <a:noFill/>
          <a:ln w="9525">
            <a:noFill/>
          </a:ln>
        </p:spPr>
        <p:txBody>
          <a:bodyPr wrap="square">
            <a:spAutoFit/>
          </a:bodyPr>
          <a:p>
            <a:pPr indent="0" algn="just"/>
            <a:r>
              <a:rPr lang="en-US" sz="4000" b="0">
                <a:solidFill>
                  <a:srgbClr val="2E2E2E"/>
                </a:solidFill>
                <a:latin typeface="Times New Roman" panose="02020603050405020304" pitchFamily="18" charset="0"/>
                <a:ea typeface="SimSun" panose="02010600030101010101" pitchFamily="2" charset="-122"/>
              </a:rPr>
              <a:t>3. Khi nhà chung cư </a:t>
            </a:r>
            <a:r>
              <a:rPr lang="en-US" sz="4000" b="0">
                <a:solidFill>
                  <a:srgbClr val="FF0000"/>
                </a:solidFill>
                <a:latin typeface="Times New Roman" panose="02020603050405020304" pitchFamily="18" charset="0"/>
                <a:ea typeface="SimSun" panose="02010600030101010101" pitchFamily="2" charset="-122"/>
              </a:rPr>
              <a:t>hết thời hạn sử dụng theo hồ sơ thiết kế</a:t>
            </a:r>
            <a:r>
              <a:rPr lang="en-US" sz="4000" b="0">
                <a:solidFill>
                  <a:srgbClr val="2E2E2E"/>
                </a:solidFill>
                <a:latin typeface="Times New Roman" panose="02020603050405020304" pitchFamily="18" charset="0"/>
                <a:ea typeface="SimSun" panose="02010600030101010101" pitchFamily="2" charset="-122"/>
              </a:rPr>
              <a:t> quy định tại khoản 1 Điều này hoặc </a:t>
            </a:r>
            <a:r>
              <a:rPr lang="en-US" sz="4000" b="0">
                <a:solidFill>
                  <a:srgbClr val="FF0000"/>
                </a:solidFill>
                <a:latin typeface="Times New Roman" panose="02020603050405020304" pitchFamily="18" charset="0"/>
                <a:ea typeface="SimSun" panose="02010600030101010101" pitchFamily="2" charset="-122"/>
              </a:rPr>
              <a:t>chưa hết thời hạn sử dụng</a:t>
            </a:r>
            <a:r>
              <a:rPr lang="en-US" sz="4000" b="0">
                <a:solidFill>
                  <a:srgbClr val="2E2E2E"/>
                </a:solidFill>
                <a:latin typeface="Times New Roman" panose="02020603050405020304" pitchFamily="18" charset="0"/>
                <a:ea typeface="SimSun" panose="02010600030101010101" pitchFamily="2" charset="-122"/>
              </a:rPr>
              <a:t> </a:t>
            </a:r>
            <a:r>
              <a:rPr lang="en-US" sz="4000" b="0">
                <a:solidFill>
                  <a:srgbClr val="FF0000"/>
                </a:solidFill>
                <a:latin typeface="Times New Roman" panose="02020603050405020304" pitchFamily="18" charset="0"/>
                <a:ea typeface="SimSun" panose="02010600030101010101" pitchFamily="2" charset="-122"/>
              </a:rPr>
              <a:t>theo hồ sơ thiết kế nhưng bị hư hỏng, có nguy cơ sập đổ, không bảo đảm an toàn cho chủ sở hữu</a:t>
            </a:r>
            <a:r>
              <a:rPr lang="en-US" sz="4000" b="0">
                <a:solidFill>
                  <a:srgbClr val="2E2E2E"/>
                </a:solidFill>
                <a:latin typeface="Times New Roman" panose="02020603050405020304" pitchFamily="18" charset="0"/>
                <a:ea typeface="SimSun" panose="02010600030101010101" pitchFamily="2" charset="-122"/>
              </a:rPr>
              <a:t>, người sử dụng nhà chung cư thì </a:t>
            </a:r>
            <a:r>
              <a:rPr lang="en-US" sz="4000" b="0">
                <a:solidFill>
                  <a:srgbClr val="FF0000"/>
                </a:solidFill>
                <a:latin typeface="Times New Roman" panose="02020603050405020304" pitchFamily="18" charset="0"/>
                <a:ea typeface="SimSun" panose="02010600030101010101" pitchFamily="2" charset="-122"/>
              </a:rPr>
              <a:t>Ủy ban nhân dân cấp tỉnh</a:t>
            </a:r>
            <a:r>
              <a:rPr lang="en-US" sz="4000" b="0">
                <a:solidFill>
                  <a:srgbClr val="2E2E2E"/>
                </a:solidFill>
                <a:latin typeface="Times New Roman" panose="02020603050405020304" pitchFamily="18" charset="0"/>
                <a:ea typeface="SimSun" panose="02010600030101010101" pitchFamily="2" charset="-122"/>
              </a:rPr>
              <a:t> phải chỉ đạo </a:t>
            </a:r>
            <a:r>
              <a:rPr lang="en-US" sz="4000" b="0">
                <a:solidFill>
                  <a:srgbClr val="FF0000"/>
                </a:solidFill>
                <a:latin typeface="Times New Roman" panose="02020603050405020304" pitchFamily="18" charset="0"/>
                <a:ea typeface="SimSun" panose="02010600030101010101" pitchFamily="2" charset="-122"/>
              </a:rPr>
              <a:t>thực hiện việc kiểm định, đánh giá chất lượng</a:t>
            </a:r>
            <a:r>
              <a:rPr lang="en-US" sz="4000" b="0">
                <a:solidFill>
                  <a:srgbClr val="2E2E2E"/>
                </a:solidFill>
                <a:latin typeface="Times New Roman" panose="02020603050405020304" pitchFamily="18" charset="0"/>
                <a:ea typeface="SimSun" panose="02010600030101010101" pitchFamily="2" charset="-122"/>
              </a:rPr>
              <a:t> công trình nhà chung cư</a:t>
            </a:r>
            <a:endParaRPr lang="en-US" sz="4000" b="0">
              <a:solidFill>
                <a:srgbClr val="2E2E2E"/>
              </a:solidFill>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
                                        </p:tgtEl>
                                        <p:attrNameLst>
                                          <p:attrName>style.visibility</p:attrName>
                                        </p:attrNameLst>
                                      </p:cBhvr>
                                      <p:to>
                                        <p:strVal val="visible"/>
                                      </p:to>
                                    </p:set>
                                    <p:animEffect transition="in" filter="box(in)">
                                      <p:cBhvr>
                                        <p:cTn id="12" dur="20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02" grpId="0"/>
      <p:bldP spid="102" grpId="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 Box 4"/>
          <p:cNvSpPr txBox="1"/>
          <p:nvPr/>
        </p:nvSpPr>
        <p:spPr>
          <a:xfrm>
            <a:off x="664845" y="268605"/>
            <a:ext cx="10694035" cy="583565"/>
          </a:xfrm>
          <a:prstGeom prst="rect">
            <a:avLst/>
          </a:prstGeom>
          <a:noFill/>
        </p:spPr>
        <p:txBody>
          <a:bodyPr wrap="square" rtlCol="0">
            <a:spAutoFit/>
          </a:bodyPr>
          <a:p>
            <a:pPr algn="ctr"/>
            <a:r>
              <a:rPr lang="en-US" sz="3200" i="1">
                <a:solidFill>
                  <a:srgbClr val="FF0000"/>
                </a:solidFill>
                <a:latin typeface="Times New Roman" panose="02020603050405020304" pitchFamily="18" charset="0"/>
                <a:cs typeface="Times New Roman" panose="02020603050405020304" pitchFamily="18" charset="0"/>
              </a:rPr>
              <a:t>Những trường hợp nhà chung cư phải tháo dỡ: 5 trường hợp</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02" name="Text Box 101"/>
          <p:cNvSpPr txBox="1"/>
          <p:nvPr/>
        </p:nvSpPr>
        <p:spPr>
          <a:xfrm>
            <a:off x="247650" y="988060"/>
            <a:ext cx="11729720" cy="1568450"/>
          </a:xfrm>
          <a:prstGeom prst="rect">
            <a:avLst/>
          </a:prstGeom>
          <a:noFill/>
          <a:ln w="9525">
            <a:noFill/>
          </a:ln>
        </p:spPr>
        <p:txBody>
          <a:bodyPr wrap="square">
            <a:spAutoFit/>
          </a:bodyPr>
          <a:p>
            <a:pPr indent="0" algn="just">
              <a:lnSpc>
                <a:spcPct val="150000"/>
              </a:lnSpc>
            </a:pPr>
            <a:r>
              <a:rPr lang="en-US" sz="3200" b="0">
                <a:solidFill>
                  <a:srgbClr val="2E2E2E"/>
                </a:solidFill>
                <a:latin typeface="Times New Roman" panose="02020603050405020304" pitchFamily="18" charset="0"/>
                <a:ea typeface="SimSun" panose="02010600030101010101" pitchFamily="2" charset="-122"/>
              </a:rPr>
              <a:t>a) Nhà chung cư bị hư hỏng do cháy, nổ không an toàn để tiếp tục sử dụng;</a:t>
            </a:r>
            <a:endParaRPr lang="en-US" sz="3200" b="0">
              <a:solidFill>
                <a:srgbClr val="2E2E2E"/>
              </a:solidFill>
              <a:latin typeface="Times New Roman" panose="02020603050405020304" pitchFamily="18" charset="0"/>
              <a:ea typeface="SimSun" panose="02010600030101010101" pitchFamily="2" charset="-122"/>
            </a:endParaRPr>
          </a:p>
        </p:txBody>
      </p:sp>
      <p:sp>
        <p:nvSpPr>
          <p:cNvPr id="2" name="Text Box 1"/>
          <p:cNvSpPr txBox="1"/>
          <p:nvPr/>
        </p:nvSpPr>
        <p:spPr>
          <a:xfrm>
            <a:off x="267970" y="2473960"/>
            <a:ext cx="11555095" cy="3046095"/>
          </a:xfrm>
          <a:prstGeom prst="rect">
            <a:avLst/>
          </a:prstGeom>
          <a:noFill/>
        </p:spPr>
        <p:txBody>
          <a:bodyPr wrap="square" rtlCol="0" anchor="t">
            <a:spAutoFit/>
          </a:bodyPr>
          <a:p>
            <a:pPr indent="0" algn="just">
              <a:lnSpc>
                <a:spcPct val="150000"/>
              </a:lnSpc>
            </a:pPr>
            <a:r>
              <a:rPr lang="en-US" sz="3200">
                <a:solidFill>
                  <a:srgbClr val="2E2E2E"/>
                </a:solidFill>
                <a:latin typeface="Times New Roman" panose="02020603050405020304" pitchFamily="18" charset="0"/>
                <a:ea typeface="SimSun" panose="02010600030101010101" pitchFamily="2" charset="-122"/>
                <a:sym typeface="+mn-ea"/>
              </a:rPr>
              <a:t>b) Nhà chung cư bị hư hỏng do thiên tai, địch họa không </a:t>
            </a:r>
            <a:r>
              <a:rPr lang="en-US" sz="3200">
                <a:solidFill>
                  <a:srgbClr val="2E2E2E"/>
                </a:solidFill>
                <a:latin typeface="Times New Roman" panose="02020603050405020304" pitchFamily="18" charset="0"/>
                <a:ea typeface="SimSun" panose="02010600030101010101" pitchFamily="2" charset="-122"/>
                <a:sym typeface="+mn-ea"/>
              </a:rPr>
              <a:t>an toàn để tiếp tục sử dụng;</a:t>
            </a:r>
            <a:endParaRPr lang="en-US" sz="3200">
              <a:solidFill>
                <a:srgbClr val="2E2E2E"/>
              </a:solidFill>
              <a:latin typeface="Times New Roman" panose="02020603050405020304" pitchFamily="18" charset="0"/>
              <a:ea typeface="SimSun" panose="02010600030101010101" pitchFamily="2" charset="-122"/>
              <a:sym typeface="+mn-ea"/>
            </a:endParaRPr>
          </a:p>
          <a:p>
            <a:pPr indent="0" algn="just">
              <a:lnSpc>
                <a:spcPct val="150000"/>
              </a:lnSpc>
            </a:pPr>
            <a:r>
              <a:rPr lang="en-US" sz="3200">
                <a:solidFill>
                  <a:srgbClr val="2E2E2E"/>
                </a:solidFill>
                <a:latin typeface="Times New Roman" panose="02020603050405020304" pitchFamily="18" charset="0"/>
                <a:ea typeface="SimSun" panose="02010600030101010101" pitchFamily="2" charset="-122"/>
                <a:sym typeface="+mn-ea"/>
              </a:rPr>
              <a:t>c) Nhà chung cư có các kết cấu chịu lực chính có nguy cơ sập đổ, không đáp ứng điều kiện tiếp tục sử dụng, cần phải di dời khẩn cấp;</a:t>
            </a:r>
            <a:endParaRPr lang="en-US" sz="3200">
              <a:solidFill>
                <a:srgbClr val="2E2E2E"/>
              </a:solidFill>
              <a:latin typeface="Times New Roman" panose="02020603050405020304" pitchFamily="18" charset="0"/>
              <a:ea typeface="SimSun"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474345" y="198120"/>
            <a:ext cx="11426825" cy="6462395"/>
          </a:xfrm>
          <a:prstGeom prst="rect">
            <a:avLst/>
          </a:prstGeom>
          <a:noFill/>
        </p:spPr>
        <p:txBody>
          <a:bodyPr wrap="square" rtlCol="0" anchor="t">
            <a:spAutoFit/>
          </a:bodyPr>
          <a:p>
            <a:pPr algn="just">
              <a:lnSpc>
                <a:spcPct val="150000"/>
              </a:lnSpc>
            </a:pPr>
            <a:r>
              <a:rPr lang="en-US" sz="3600">
                <a:solidFill>
                  <a:srgbClr val="2E2E2E"/>
                </a:solidFill>
                <a:latin typeface="Times New Roman" panose="02020603050405020304" pitchFamily="18" charset="0"/>
                <a:ea typeface="SimSun" panose="02010600030101010101" pitchFamily="2" charset="-122"/>
                <a:sym typeface="+mn-ea"/>
              </a:rPr>
              <a:t>d) Nhà chung cư bị hư hỏng nặng, xuất hiện tình trạng nguy hiểm cục bộ kết cấu chịu lực chính của công trình và có một trong các yếu tố sau đây: hệ thống hạ tầng kỹ thuật phòng cháy, chữa cháy; cấp nước, thoát nước, xử lý nước thải; cấp điện, giao thông nội bộ không đáp ứng yêu cầu của tiêu chuẩn, quy chuẩn kỹ thuật hiện hành hoặc có nguy cơ mất an toàn;</a:t>
            </a:r>
            <a:endParaRPr lang="en-US" sz="3600">
              <a:solidFill>
                <a:srgbClr val="2E2E2E"/>
              </a:solidFill>
              <a:latin typeface="Times New Roman" panose="02020603050405020304" pitchFamily="18" charset="0"/>
              <a:ea typeface="SimSun" panose="02010600030101010101" pitchFamily="2" charset="-122"/>
              <a:sym typeface="+mn-ea"/>
            </a:endParaRPr>
          </a:p>
          <a:p>
            <a:pPr algn="just"/>
            <a:endParaRPr lang="en-US" sz="3600">
              <a:solidFill>
                <a:srgbClr val="2E2E2E"/>
              </a:solidFill>
              <a:latin typeface="Times New Roman" panose="02020603050405020304" pitchFamily="18" charset="0"/>
              <a:ea typeface="SimSun"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441325" y="434340"/>
            <a:ext cx="11510010" cy="6185535"/>
          </a:xfrm>
          <a:prstGeom prst="rect">
            <a:avLst/>
          </a:prstGeom>
          <a:noFill/>
        </p:spPr>
        <p:txBody>
          <a:bodyPr wrap="square" rtlCol="0" anchor="t">
            <a:spAutoFit/>
          </a:bodyPr>
          <a:p>
            <a:pPr indent="0" algn="just"/>
            <a:r>
              <a:rPr lang="en-US" sz="4400">
                <a:solidFill>
                  <a:srgbClr val="2E2E2E"/>
                </a:solidFill>
                <a:latin typeface="Times New Roman" panose="02020603050405020304" pitchFamily="18" charset="0"/>
                <a:ea typeface="SimSun" panose="02010600030101010101" pitchFamily="2" charset="-122"/>
                <a:sym typeface="+mn-ea"/>
              </a:rPr>
              <a:t>đ) Nhà chung cư bị hư hỏng một trong các kết cấu chính của công trình sau đây: móng, cột, tường, dầm, xà không đáp ứng yêu cầu sử dụng bình thường mà chưa thuộc trường hợp phải phá dỡ theo quy định tại điểm c, điểm d khoản này nhưng thuộc khu vực phải thực hiện cải tạo, xây dựng đồng bộ với nhà chung cư thuộc trường hợp phải phá dỡ quy định tại khoản này theo quy hoạch xây dựng đã được phê duyệt.</a:t>
            </a:r>
            <a:endParaRPr lang="en-US" sz="4400">
              <a:solidFill>
                <a:srgbClr val="2E2E2E"/>
              </a:solidFill>
              <a:latin typeface="Times New Roman" panose="02020603050405020304" pitchFamily="18" charset="0"/>
              <a:ea typeface="SimSun"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396875" y="170180"/>
            <a:ext cx="11614150" cy="7232015"/>
          </a:xfrm>
          <a:prstGeom prst="rect">
            <a:avLst/>
          </a:prstGeom>
          <a:noFill/>
        </p:spPr>
        <p:txBody>
          <a:bodyPr wrap="square" rtlCol="0">
            <a:spAutoFit/>
          </a:bodyPr>
          <a:p>
            <a:pPr algn="just"/>
            <a:r>
              <a:rPr lang="en-US" sz="3200">
                <a:latin typeface="Times New Roman" panose="02020603050405020304" pitchFamily="18" charset="0"/>
                <a:cs typeface="Times New Roman" panose="02020603050405020304" pitchFamily="18" charset="0"/>
              </a:rPr>
              <a:t> Tùy thuộc vào các loại nhà chung cư, việc cải tạo, sửa chữa thực hiện như sau:</a:t>
            </a:r>
            <a:endParaRPr lang="en-US" sz="3200">
              <a:latin typeface="Times New Roman" panose="02020603050405020304" pitchFamily="18" charset="0"/>
              <a:cs typeface="Times New Roman" panose="02020603050405020304" pitchFamily="18" charset="0"/>
            </a:endParaRPr>
          </a:p>
          <a:p>
            <a:pPr algn="just"/>
            <a:endParaRPr lang="en-US" sz="3200">
              <a:latin typeface="Times New Roman" panose="02020603050405020304" pitchFamily="18" charset="0"/>
              <a:cs typeface="Times New Roman" panose="02020603050405020304" pitchFamily="18" charset="0"/>
            </a:endParaRPr>
          </a:p>
          <a:p>
            <a:pPr algn="just"/>
            <a:r>
              <a:rPr lang="en-US" sz="3200" b="1" i="1">
                <a:solidFill>
                  <a:srgbClr val="FF0000"/>
                </a:solidFill>
                <a:latin typeface="Times New Roman" panose="02020603050405020304" pitchFamily="18" charset="0"/>
                <a:cs typeface="Times New Roman" panose="02020603050405020304" pitchFamily="18" charset="0"/>
              </a:rPr>
              <a:t>- Đối với chung cư thuộc sở hữu cá nhân</a:t>
            </a:r>
            <a:r>
              <a:rPr lang="en-US" sz="3200">
                <a:latin typeface="Times New Roman" panose="02020603050405020304" pitchFamily="18" charset="0"/>
                <a:cs typeface="Times New Roman" panose="02020603050405020304" pitchFamily="18" charset="0"/>
              </a:rPr>
              <a:t>: Theo Luật Xây dựng</a:t>
            </a:r>
            <a:endParaRPr lang="en-US" sz="3200">
              <a:latin typeface="Times New Roman" panose="02020603050405020304" pitchFamily="18" charset="0"/>
              <a:cs typeface="Times New Roman" panose="02020603050405020304" pitchFamily="18" charset="0"/>
            </a:endParaRPr>
          </a:p>
          <a:p>
            <a:pPr algn="just"/>
            <a:endParaRPr lang="en-US" sz="3200">
              <a:latin typeface="Times New Roman" panose="02020603050405020304" pitchFamily="18" charset="0"/>
              <a:cs typeface="Times New Roman" panose="02020603050405020304" pitchFamily="18" charset="0"/>
            </a:endParaRPr>
          </a:p>
          <a:p>
            <a:pPr algn="just"/>
            <a:r>
              <a:rPr lang="en-US" sz="3200" b="1" i="1">
                <a:solidFill>
                  <a:srgbClr val="FF0000"/>
                </a:solidFill>
                <a:latin typeface="Times New Roman" panose="02020603050405020304" pitchFamily="18" charset="0"/>
                <a:cs typeface="Times New Roman" panose="02020603050405020304" pitchFamily="18" charset="0"/>
              </a:rPr>
              <a:t>- Đối với chung cư thuộc nhiều chủ sở hữu, chung cư sở hữu công</a:t>
            </a:r>
            <a:endParaRPr lang="en-US" sz="3200">
              <a:latin typeface="Times New Roman" panose="02020603050405020304" pitchFamily="18" charset="0"/>
              <a:cs typeface="Times New Roman" panose="02020603050405020304" pitchFamily="18" charset="0"/>
            </a:endParaRPr>
          </a:p>
          <a:p>
            <a:pPr algn="just">
              <a:lnSpc>
                <a:spcPct val="150000"/>
              </a:lnSpc>
            </a:pPr>
            <a:r>
              <a:rPr lang="en-US" sz="3200">
                <a:latin typeface="Times New Roman" panose="02020603050405020304" pitchFamily="18" charset="0"/>
                <a:cs typeface="Times New Roman" panose="02020603050405020304" pitchFamily="18" charset="0"/>
              </a:rPr>
              <a:t>+ Phải được thực hiện theo dự án, gắn với việc cải tạo, chỉnh trang đô thị, bảo đảm kết nối hệ thống hạ tầng kỹ thuật, hạ tầng xã hội, phù hợp với quy hoạch xây dựng, quy hoạch sử dụng đất, kế hoạch sử dụng đất, chương trình phát triển nhà ở cấp tỉnh và kế hoạch cải tạo, xây dựng lại nhà chung cư đã được phê duyệt</a:t>
            </a:r>
            <a:endParaRPr lang="en-US" sz="3200">
              <a:latin typeface="Times New Roman" panose="02020603050405020304" pitchFamily="18" charset="0"/>
              <a:cs typeface="Times New Roman" panose="02020603050405020304" pitchFamily="18" charset="0"/>
            </a:endParaRPr>
          </a:p>
          <a:p>
            <a:pPr algn="just"/>
            <a:endParaRPr lang="en-US"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ox(in)">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ox(in)">
                                      <p:cBhvr>
                                        <p:cTn id="17" dur="2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 name="Text Box 101"/>
          <p:cNvSpPr txBox="1"/>
          <p:nvPr/>
        </p:nvSpPr>
        <p:spPr>
          <a:xfrm>
            <a:off x="314325" y="3560445"/>
            <a:ext cx="11647170" cy="2894330"/>
          </a:xfrm>
          <a:prstGeom prst="rect">
            <a:avLst/>
          </a:prstGeom>
          <a:noFill/>
          <a:ln w="9525">
            <a:noFill/>
          </a:ln>
        </p:spPr>
        <p:txBody>
          <a:bodyPr wrap="square">
            <a:noAutofit/>
          </a:bodyPr>
          <a:p>
            <a:pPr indent="0" algn="just">
              <a:lnSpc>
                <a:spcPct val="150000"/>
              </a:lnSpc>
            </a:pPr>
            <a:r>
              <a:rPr lang="en-US" sz="3200" b="0">
                <a:solidFill>
                  <a:srgbClr val="2E2E2E"/>
                </a:solidFill>
                <a:latin typeface="Times New Roman" panose="02020603050405020304" pitchFamily="18" charset="0"/>
                <a:ea typeface="SimSun" panose="02010600030101010101" pitchFamily="2" charset="-122"/>
              </a:rPr>
              <a:t>a) Nhà chung cư bị hư hỏng do cháy, nổ không còn đủ điều kiện bảo đảm an toàn để tiếp tục sử dụng;b) Nhà chung cư bị hư hỏng do thiên tai, địch họa không còn đủ điều kiện bảo đảm an toàn để tiếp tục sử dụng;</a:t>
            </a:r>
            <a:endParaRPr lang="en-US" sz="3200" b="0">
              <a:solidFill>
                <a:srgbClr val="2E2E2E"/>
              </a:solidFill>
              <a:latin typeface="Times New Roman" panose="02020603050405020304" pitchFamily="18" charset="0"/>
              <a:ea typeface="SimSun" panose="02010600030101010101" pitchFamily="2" charset="-122"/>
            </a:endParaRPr>
          </a:p>
        </p:txBody>
      </p:sp>
      <p:sp>
        <p:nvSpPr>
          <p:cNvPr id="2" name="Text Box 1"/>
          <p:cNvSpPr txBox="1"/>
          <p:nvPr/>
        </p:nvSpPr>
        <p:spPr>
          <a:xfrm>
            <a:off x="314325" y="0"/>
            <a:ext cx="11648440" cy="3784600"/>
          </a:xfrm>
          <a:prstGeom prst="rect">
            <a:avLst/>
          </a:prstGeom>
          <a:noFill/>
        </p:spPr>
        <p:txBody>
          <a:bodyPr wrap="square" rtlCol="0" anchor="t">
            <a:spAutoFit/>
          </a:bodyPr>
          <a:p>
            <a:pPr algn="just">
              <a:lnSpc>
                <a:spcPct val="150000"/>
              </a:lnSpc>
            </a:pPr>
            <a:r>
              <a:rPr lang="en-US" sz="3200">
                <a:solidFill>
                  <a:srgbClr val="2E2E2E"/>
                </a:solidFill>
                <a:latin typeface="Times New Roman" panose="02020603050405020304" pitchFamily="18" charset="0"/>
                <a:ea typeface="SimSun" panose="02010600030101010101" pitchFamily="2" charset="-122"/>
                <a:sym typeface="+mn-ea"/>
              </a:rPr>
              <a:t>2. Các trường hợp phải phá dỡ nhà chung cư sau đây mà chưa có trong kế hoạch cải tạo, xây dựng lại nhà chung cư được phê duyệt thì UBND tỉnh phải bố trí chỗ ở tạm thời, thực hiện di dời chủ sở hữu, người sử dụng nhà chung cư. Sau khi thực hiện di dời, UBND cấp tỉnh phải bổ sung vào kế hoạch cải tạo, xây dựng lại nhà chung cư:</a:t>
            </a:r>
            <a:endParaRPr lang="en-US" sz="3200">
              <a:solidFill>
                <a:srgbClr val="2E2E2E"/>
              </a:solidFill>
              <a:latin typeface="Times New Roman" panose="02020603050405020304" pitchFamily="18" charset="0"/>
              <a:ea typeface="SimSun" panose="02010600030101010101" pitchFamily="2" charset="-122"/>
              <a:sym typeface="+mn-ea"/>
            </a:endParaRPr>
          </a:p>
        </p:txBody>
      </p:sp>
    </p:spTree>
  </p:cSld>
  <p:clrMapOvr>
    <a:masterClrMapping/>
  </p:clrMapOvr>
  <p:timing>
    <p:tnLst>
      <p:par>
        <p:cTn id="1" dur="indefinite" restart="never" nodeType="tmRoot"/>
      </p:par>
    </p:tnLst>
    <p:bldLst>
      <p:bldP spid="2" grpId="0"/>
      <p:bldP spid="2" grpId="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 name="Text Box 101"/>
          <p:cNvSpPr txBox="1"/>
          <p:nvPr/>
        </p:nvSpPr>
        <p:spPr>
          <a:xfrm>
            <a:off x="297815" y="173355"/>
            <a:ext cx="11680190" cy="6000750"/>
          </a:xfrm>
          <a:prstGeom prst="rect">
            <a:avLst/>
          </a:prstGeom>
          <a:noFill/>
          <a:ln w="9525">
            <a:noFill/>
          </a:ln>
        </p:spPr>
        <p:txBody>
          <a:bodyPr wrap="square">
            <a:spAutoFit/>
          </a:bodyPr>
          <a:p>
            <a:pPr indent="0" algn="just"/>
            <a:r>
              <a:rPr lang="en-US" sz="3200" b="0">
                <a:solidFill>
                  <a:srgbClr val="2E2E2E"/>
                </a:solidFill>
                <a:latin typeface="Times New Roman" panose="02020603050405020304" pitchFamily="18" charset="0"/>
                <a:ea typeface="SimSun" panose="02010600030101010101" pitchFamily="2" charset="-122"/>
              </a:rPr>
              <a:t>- Trường hợp theo quy hoạch được phê duyệt mà tiếp tục xây dựng lại nhà chung cư thì các chủ sở hữu được </a:t>
            </a:r>
            <a:r>
              <a:rPr lang="en-US" sz="3200" b="0">
                <a:solidFill>
                  <a:srgbClr val="FF0000"/>
                </a:solidFill>
                <a:latin typeface="Times New Roman" panose="02020603050405020304" pitchFamily="18" charset="0"/>
                <a:ea typeface="SimSun" panose="02010600030101010101" pitchFamily="2" charset="-122"/>
              </a:rPr>
              <a:t>tái định cư tại chỗ</a:t>
            </a:r>
            <a:r>
              <a:rPr lang="en-US" sz="3200" b="0">
                <a:solidFill>
                  <a:srgbClr val="2E2E2E"/>
                </a:solidFill>
                <a:latin typeface="Times New Roman" panose="02020603050405020304" pitchFamily="18" charset="0"/>
                <a:ea typeface="SimSun" panose="02010600030101010101" pitchFamily="2" charset="-122"/>
              </a:rPr>
              <a:t>, trừ trường hợp không có nhu cầu. </a:t>
            </a:r>
            <a:endParaRPr lang="en-US" sz="3200" b="0">
              <a:solidFill>
                <a:srgbClr val="2E2E2E"/>
              </a:solidFill>
              <a:latin typeface="Times New Roman" panose="02020603050405020304" pitchFamily="18" charset="0"/>
              <a:ea typeface="SimSun" panose="02010600030101010101" pitchFamily="2" charset="-122"/>
            </a:endParaRPr>
          </a:p>
          <a:p>
            <a:pPr indent="0" algn="just"/>
            <a:endParaRPr lang="en-US" sz="3200" b="0">
              <a:solidFill>
                <a:srgbClr val="2E2E2E"/>
              </a:solidFill>
              <a:latin typeface="Times New Roman" panose="02020603050405020304" pitchFamily="18" charset="0"/>
              <a:ea typeface="SimSun" panose="02010600030101010101" pitchFamily="2" charset="-122"/>
            </a:endParaRPr>
          </a:p>
          <a:p>
            <a:pPr indent="0" algn="just"/>
            <a:r>
              <a:rPr lang="en-US" sz="3200" b="0">
                <a:solidFill>
                  <a:srgbClr val="2E2E2E"/>
                </a:solidFill>
                <a:latin typeface="Times New Roman" panose="02020603050405020304" pitchFamily="18" charset="0"/>
                <a:ea typeface="SimSun" panose="02010600030101010101" pitchFamily="2" charset="-122"/>
              </a:rPr>
              <a:t>- Trường hợp theo quy hoạch được phê duyệt </a:t>
            </a:r>
            <a:r>
              <a:rPr lang="en-US" sz="3200" b="0">
                <a:solidFill>
                  <a:srgbClr val="FF0000"/>
                </a:solidFill>
                <a:latin typeface="Times New Roman" panose="02020603050405020304" pitchFamily="18" charset="0"/>
                <a:ea typeface="SimSun" panose="02010600030101010101" pitchFamily="2" charset="-122"/>
              </a:rPr>
              <a:t>không tiếp tục xây dựng </a:t>
            </a:r>
            <a:r>
              <a:rPr lang="en-US" sz="3200" b="0">
                <a:solidFill>
                  <a:srgbClr val="2E2E2E"/>
                </a:solidFill>
                <a:latin typeface="Times New Roman" panose="02020603050405020304" pitchFamily="18" charset="0"/>
                <a:ea typeface="SimSun" panose="02010600030101010101" pitchFamily="2" charset="-122"/>
              </a:rPr>
              <a:t>lại nhà chung cư thì chủ sở hữu được </a:t>
            </a:r>
            <a:r>
              <a:rPr lang="en-US" sz="3200" b="0">
                <a:solidFill>
                  <a:srgbClr val="FF0000"/>
                </a:solidFill>
                <a:latin typeface="Times New Roman" panose="02020603050405020304" pitchFamily="18" charset="0"/>
                <a:ea typeface="SimSun" panose="02010600030101010101" pitchFamily="2" charset="-122"/>
              </a:rPr>
              <a:t>bồi thường bằng tiền</a:t>
            </a:r>
            <a:r>
              <a:rPr lang="en-US" sz="3200" b="0">
                <a:solidFill>
                  <a:srgbClr val="2E2E2E"/>
                </a:solidFill>
                <a:latin typeface="Times New Roman" panose="02020603050405020304" pitchFamily="18" charset="0"/>
                <a:ea typeface="SimSun" panose="02010600030101010101" pitchFamily="2" charset="-122"/>
              </a:rPr>
              <a:t> hoặc </a:t>
            </a:r>
            <a:r>
              <a:rPr lang="en-US" sz="3200" b="0">
                <a:solidFill>
                  <a:srgbClr val="FF0000"/>
                </a:solidFill>
                <a:latin typeface="Times New Roman" panose="02020603050405020304" pitchFamily="18" charset="0"/>
                <a:ea typeface="SimSun" panose="02010600030101010101" pitchFamily="2" charset="-122"/>
              </a:rPr>
              <a:t>được bố trí tái định cư </a:t>
            </a:r>
            <a:r>
              <a:rPr lang="en-US" sz="3200" b="0">
                <a:solidFill>
                  <a:srgbClr val="2E2E2E"/>
                </a:solidFill>
                <a:latin typeface="Times New Roman" panose="02020603050405020304" pitchFamily="18" charset="0"/>
                <a:ea typeface="SimSun" panose="02010600030101010101" pitchFamily="2" charset="-122"/>
              </a:rPr>
              <a:t>tại </a:t>
            </a:r>
            <a:r>
              <a:rPr lang="en-US" sz="3200" b="0">
                <a:solidFill>
                  <a:srgbClr val="FF0000"/>
                </a:solidFill>
                <a:latin typeface="Times New Roman" panose="02020603050405020304" pitchFamily="18" charset="0"/>
                <a:ea typeface="SimSun" panose="02010600030101010101" pitchFamily="2" charset="-122"/>
              </a:rPr>
              <a:t>địa điểm khác</a:t>
            </a:r>
            <a:r>
              <a:rPr lang="en-US" sz="3200" b="0">
                <a:solidFill>
                  <a:srgbClr val="2E2E2E"/>
                </a:solidFill>
                <a:latin typeface="Times New Roman" panose="02020603050405020304" pitchFamily="18" charset="0"/>
                <a:ea typeface="SimSun" panose="02010600030101010101" pitchFamily="2" charset="-122"/>
              </a:rPr>
              <a:t> trên cùng địa bàn xã, phường, thị trấn (sau đây gọi chung là cấp xã), nếu trên địa bàn cấp xã không có nhà ở phục vụ tái định cư thì được bố trí trên cùng địa bàn cấp huyện, trường hợp trên địa bàn cấp huyện không có nhà ở phục vụ tái định cư thì bố trí trên địa bàn lân cận, trừ trường hợp chủ sở hữu có nhu cầu mua, thuê mua nhà ở xã hội.</a:t>
            </a:r>
            <a:endParaRPr lang="en-US" sz="3200" b="0">
              <a:solidFill>
                <a:srgbClr val="2E2E2E"/>
              </a:solidFill>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2">
                                            <p:txEl>
                                              <p:pRg st="0" end="0"/>
                                            </p:txEl>
                                          </p:spTgt>
                                        </p:tgtEl>
                                        <p:attrNameLst>
                                          <p:attrName>style.visibility</p:attrName>
                                        </p:attrNameLst>
                                      </p:cBhvr>
                                      <p:to>
                                        <p:strVal val="visible"/>
                                      </p:to>
                                    </p:set>
                                    <p:animEffect transition="in" filter="box(in)">
                                      <p:cBhvr>
                                        <p:cTn id="7" dur="2000"/>
                                        <p:tgtEl>
                                          <p:spTgt spid="10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1478280" y="0"/>
            <a:ext cx="7870190" cy="829945"/>
          </a:xfrm>
          <a:prstGeom prst="rect">
            <a:avLst/>
          </a:prstGeom>
          <a:noFill/>
        </p:spPr>
        <p:txBody>
          <a:bodyPr wrap="square" rtlCol="0" anchor="t">
            <a:spAutoFit/>
          </a:bodyPr>
          <a:p>
            <a:pPr algn="ctr">
              <a:lnSpc>
                <a:spcPct val="150000"/>
              </a:lnSpc>
            </a:pPr>
            <a:r>
              <a:rPr lang="en-US" sz="3200">
                <a:solidFill>
                  <a:srgbClr val="FF0000"/>
                </a:solidFill>
                <a:latin typeface="Times New Roman" panose="02020603050405020304" pitchFamily="18" charset="0"/>
                <a:cs typeface="Times New Roman" panose="02020603050405020304" pitchFamily="18" charset="0"/>
                <a:sym typeface="+mn-ea"/>
              </a:rPr>
              <a:t>Đầu tư xây dựng nhà ở theo dự án</a:t>
            </a:r>
            <a:endParaRPr lang="en-US" sz="3200">
              <a:solidFill>
                <a:srgbClr val="FF0000"/>
              </a:solidFill>
              <a:latin typeface="Times New Roman" panose="02020603050405020304" pitchFamily="18" charset="0"/>
              <a:cs typeface="Times New Roman" panose="02020603050405020304" pitchFamily="18" charset="0"/>
              <a:sym typeface="+mn-ea"/>
            </a:endParaRPr>
          </a:p>
        </p:txBody>
      </p:sp>
      <p:sp>
        <p:nvSpPr>
          <p:cNvPr id="6" name="Text Box 5"/>
          <p:cNvSpPr txBox="1"/>
          <p:nvPr/>
        </p:nvSpPr>
        <p:spPr>
          <a:xfrm>
            <a:off x="190500" y="756920"/>
            <a:ext cx="11772900" cy="6000750"/>
          </a:xfrm>
          <a:prstGeom prst="rect">
            <a:avLst/>
          </a:prstGeom>
          <a:noFill/>
        </p:spPr>
        <p:txBody>
          <a:bodyPr wrap="square" rtlCol="0" anchor="t">
            <a:spAutoFit/>
          </a:bodyPr>
          <a:p>
            <a:pPr algn="just">
              <a:lnSpc>
                <a:spcPct val="150000"/>
              </a:lnSpc>
            </a:pPr>
            <a:r>
              <a:rPr lang="en-US" sz="3200">
                <a:latin typeface="Times New Roman" panose="02020603050405020304" pitchFamily="18" charset="0"/>
                <a:cs typeface="Times New Roman" panose="02020603050405020304" pitchFamily="18" charset="0"/>
              </a:rPr>
              <a:t>Điểm c, K 2, Đ9 Luật KD bất động sản số 29/2023/QH15:</a:t>
            </a:r>
            <a:endParaRPr lang="en-US" sz="3200">
              <a:latin typeface="Times New Roman" panose="02020603050405020304" pitchFamily="18" charset="0"/>
              <a:cs typeface="Times New Roman" panose="02020603050405020304" pitchFamily="18" charset="0"/>
            </a:endParaRPr>
          </a:p>
          <a:p>
            <a:pPr algn="just">
              <a:lnSpc>
                <a:spcPct val="150000"/>
              </a:lnSpc>
            </a:pPr>
            <a:r>
              <a:rPr lang="en-US" sz="3200">
                <a:latin typeface="Times New Roman" panose="02020603050405020304" pitchFamily="18" charset="0"/>
                <a:cs typeface="Times New Roman" panose="02020603050405020304" pitchFamily="18" charset="0"/>
              </a:rPr>
              <a:t>“DN kinh doanh BĐS thông qua dự án BĐS phải có vốn chủ sở hữu không thấp hơn 20% tổng vốn đầu tư đối với dự án có quy mô sử dụng đất dưới 20 ha, không thấp hơn 15% tổng vốn đầu tư đối với dự án có quy mô sử dụng đất từ 20 ha trở lên và phải bảo đảm khả năng huy động vốn để thực hiện dự án đầu tư; trường hợp DN KD BĐS đồng thời thực hiện nhiều dự án thì phải có vốn chủ sở hữu đủ phân bổ để bảo đảm tỷ lệ nêu trên của từng dự án để thực hiện toàn bộ các dự án".</a:t>
            </a:r>
            <a:endParaRPr 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80035" y="102870"/>
            <a:ext cx="11663680" cy="706755"/>
          </a:xfrm>
          <a:prstGeom prst="rect">
            <a:avLst/>
          </a:prstGeom>
          <a:noFill/>
        </p:spPr>
        <p:txBody>
          <a:bodyPr wrap="square" rtlCol="0">
            <a:spAutoFit/>
          </a:bodyPr>
          <a:p>
            <a:r>
              <a:rPr lang="en-US" sz="4000">
                <a:solidFill>
                  <a:srgbClr val="FF0000"/>
                </a:solidFill>
              </a:rPr>
              <a:t>Kinh phí xây dựng lại, sửa chữa nhà chung cư lấy từ đâu?</a:t>
            </a:r>
            <a:endParaRPr lang="en-US" sz="4000">
              <a:solidFill>
                <a:srgbClr val="FF0000"/>
              </a:solidFill>
            </a:endParaRPr>
          </a:p>
        </p:txBody>
      </p:sp>
      <p:sp>
        <p:nvSpPr>
          <p:cNvPr id="102" name="Text Box 101"/>
          <p:cNvSpPr txBox="1"/>
          <p:nvPr/>
        </p:nvSpPr>
        <p:spPr>
          <a:xfrm>
            <a:off x="431165" y="1075055"/>
            <a:ext cx="11512550" cy="5631180"/>
          </a:xfrm>
          <a:prstGeom prst="rect">
            <a:avLst/>
          </a:prstGeom>
          <a:noFill/>
          <a:ln w="9525">
            <a:noFill/>
          </a:ln>
        </p:spPr>
        <p:txBody>
          <a:bodyPr wrap="square">
            <a:spAutoFit/>
          </a:bodyPr>
          <a:p>
            <a:pPr indent="0" algn="just">
              <a:lnSpc>
                <a:spcPct val="150000"/>
              </a:lnSpc>
            </a:pPr>
            <a:r>
              <a:rPr lang="en-US" sz="4000" b="1">
                <a:solidFill>
                  <a:srgbClr val="2E2E2E"/>
                </a:solidFill>
                <a:latin typeface="Times New Roman" panose="02020603050405020304" pitchFamily="18" charset="0"/>
                <a:ea typeface="SimSun" panose="02010600030101010101" pitchFamily="2" charset="-122"/>
              </a:rPr>
              <a:t>Khoản 1, Điều 62. Các hình thức cải tạo, xây dựng lại nhà chung cư</a:t>
            </a:r>
            <a:r>
              <a:rPr lang="en-US" sz="4000" b="0">
                <a:solidFill>
                  <a:srgbClr val="2E2E2E"/>
                </a:solidFill>
                <a:latin typeface="Times New Roman" panose="02020603050405020304" pitchFamily="18" charset="0"/>
                <a:ea typeface="SimSun" panose="02010600030101010101" pitchFamily="2" charset="-122"/>
              </a:rPr>
              <a:t>1. Doanh nghiệp kinh doanh bất động sản đầu tư vốn hoặc góp vốn cùng các chủ sở hữu nhà chung cư thuộc trường hợp quy định tại khoản 2 Điều 59 của Luật này để thực hiện phá dỡ, xây dựng lại nhà chung cư</a:t>
            </a:r>
            <a:endParaRPr lang="en-US" sz="4000" b="0">
              <a:solidFill>
                <a:srgbClr val="2E2E2E"/>
              </a:solidFill>
              <a:latin typeface="Times New Roman" panose="02020603050405020304" pitchFamily="18" charset="0"/>
              <a:ea typeface="SimSun" panose="02010600030101010101" pitchFamily="2"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1299210" y="0"/>
            <a:ext cx="10176510" cy="706755"/>
          </a:xfrm>
          <a:prstGeom prst="rect">
            <a:avLst/>
          </a:prstGeom>
          <a:noFill/>
        </p:spPr>
        <p:txBody>
          <a:bodyPr wrap="square" rtlCol="0">
            <a:spAutoFit/>
          </a:bodyPr>
          <a:p>
            <a:pPr algn="ctr"/>
            <a:r>
              <a:rPr lang="en-US" sz="4000">
                <a:solidFill>
                  <a:srgbClr val="FF0000"/>
                </a:solidFill>
              </a:rPr>
              <a:t>Tiền thẩm định... chất lượng chung cư?</a:t>
            </a:r>
            <a:endParaRPr lang="en-US" sz="4000">
              <a:solidFill>
                <a:srgbClr val="FF0000"/>
              </a:solidFill>
            </a:endParaRPr>
          </a:p>
        </p:txBody>
      </p:sp>
      <p:sp>
        <p:nvSpPr>
          <p:cNvPr id="5" name="Text Box 4"/>
          <p:cNvSpPr txBox="1"/>
          <p:nvPr/>
        </p:nvSpPr>
        <p:spPr>
          <a:xfrm>
            <a:off x="164465" y="706755"/>
            <a:ext cx="11546205" cy="1198880"/>
          </a:xfrm>
          <a:prstGeom prst="rect">
            <a:avLst/>
          </a:prstGeom>
          <a:noFill/>
          <a:ln w="9525">
            <a:noFill/>
          </a:ln>
        </p:spPr>
        <p:txBody>
          <a:bodyPr wrap="square">
            <a:spAutoFit/>
          </a:bodyPr>
          <a:p>
            <a:pPr indent="0" algn="just"/>
            <a:r>
              <a:rPr lang="en-US" sz="3600" b="0">
                <a:solidFill>
                  <a:srgbClr val="2E2E2E"/>
                </a:solidFill>
                <a:latin typeface="Times New Roman" panose="02020603050405020304" pitchFamily="18" charset="0"/>
                <a:ea typeface="SimSun" panose="02010600030101010101" pitchFamily="2" charset="-122"/>
              </a:rPr>
              <a:t>Ủy ban nhân dân cấp tỉnh có trách nhiệm bố trí kinh phí từ ngân sách địa phương:</a:t>
            </a:r>
            <a:endParaRPr lang="en-US" sz="3600" b="0">
              <a:solidFill>
                <a:srgbClr val="2E2E2E"/>
              </a:solidFill>
              <a:latin typeface="Times New Roman" panose="02020603050405020304" pitchFamily="18" charset="0"/>
              <a:ea typeface="SimSun" panose="02010600030101010101" pitchFamily="2" charset="-122"/>
            </a:endParaRPr>
          </a:p>
        </p:txBody>
      </p:sp>
      <p:sp>
        <p:nvSpPr>
          <p:cNvPr id="2" name="Text Box 1"/>
          <p:cNvSpPr txBox="1"/>
          <p:nvPr/>
        </p:nvSpPr>
        <p:spPr>
          <a:xfrm>
            <a:off x="260985" y="1807845"/>
            <a:ext cx="11449685" cy="4523105"/>
          </a:xfrm>
          <a:prstGeom prst="rect">
            <a:avLst/>
          </a:prstGeom>
          <a:noFill/>
        </p:spPr>
        <p:txBody>
          <a:bodyPr wrap="square" rtlCol="0" anchor="t">
            <a:spAutoFit/>
          </a:bodyPr>
          <a:p>
            <a:pPr indent="0" algn="just"/>
            <a:r>
              <a:rPr lang="en-US" sz="3600">
                <a:solidFill>
                  <a:srgbClr val="2E2E2E"/>
                </a:solidFill>
                <a:latin typeface="Times New Roman" panose="02020603050405020304" pitchFamily="18" charset="0"/>
                <a:ea typeface="SimSun" panose="02010600030101010101" pitchFamily="2" charset="-122"/>
                <a:sym typeface="+mn-ea"/>
              </a:rPr>
              <a:t>a) Kiểm định, đánh giá chất lượng nhà chung cư thuộc tài sản công; kiểm định, đánh giá chất lượng nhà chung cư khác, trừ trường hợp nhà chung cư đó thuộc một chủ sở hữu và không phải là tài sản công;</a:t>
            </a:r>
            <a:endParaRPr lang="en-US" sz="3600" b="0">
              <a:solidFill>
                <a:srgbClr val="2E2E2E"/>
              </a:solidFill>
              <a:latin typeface="Times New Roman" panose="02020603050405020304" pitchFamily="18" charset="0"/>
              <a:ea typeface="SimSun" panose="02010600030101010101" pitchFamily="2" charset="-122"/>
            </a:endParaRPr>
          </a:p>
          <a:p>
            <a:pPr indent="0" algn="just"/>
            <a:r>
              <a:rPr lang="en-US" sz="3600">
                <a:solidFill>
                  <a:srgbClr val="2E2E2E"/>
                </a:solidFill>
                <a:latin typeface="Times New Roman" panose="02020603050405020304" pitchFamily="18" charset="0"/>
                <a:ea typeface="SimSun" panose="02010600030101010101" pitchFamily="2" charset="-122"/>
                <a:sym typeface="+mn-ea"/>
              </a:rPr>
              <a:t>b) Lập, thẩm định, phê duyệt quy hoạch để cải tạo, xây dựng lại nhà chung cư;</a:t>
            </a:r>
            <a:endParaRPr lang="en-US" sz="3600" b="0">
              <a:solidFill>
                <a:srgbClr val="2E2E2E"/>
              </a:solidFill>
              <a:latin typeface="Times New Roman" panose="02020603050405020304" pitchFamily="18" charset="0"/>
              <a:ea typeface="SimSun" panose="02010600030101010101" pitchFamily="2" charset="-122"/>
            </a:endParaRPr>
          </a:p>
          <a:p>
            <a:pPr indent="0" algn="just"/>
            <a:r>
              <a:rPr lang="en-US" sz="3600">
                <a:solidFill>
                  <a:srgbClr val="2E2E2E"/>
                </a:solidFill>
                <a:latin typeface="Times New Roman" panose="02020603050405020304" pitchFamily="18" charset="0"/>
                <a:ea typeface="SimSun" panose="02010600030101010101" pitchFamily="2" charset="-122"/>
                <a:sym typeface="+mn-ea"/>
              </a:rPr>
              <a:t>c) Tổ chức xây dựng, phê duyệt kế hoạch cải tạo, xây dựng lại nhà chung cư;</a:t>
            </a:r>
            <a:endParaRPr lang="en-US" sz="3600">
              <a:solidFill>
                <a:srgbClr val="2E2E2E"/>
              </a:solidFill>
              <a:latin typeface="Times New Roman" panose="02020603050405020304" pitchFamily="18" charset="0"/>
              <a:ea typeface="SimSun"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Text Box 5"/>
          <p:cNvSpPr txBox="1"/>
          <p:nvPr/>
        </p:nvSpPr>
        <p:spPr>
          <a:xfrm>
            <a:off x="247015" y="5046345"/>
            <a:ext cx="11843385" cy="1198880"/>
          </a:xfrm>
          <a:prstGeom prst="rect">
            <a:avLst/>
          </a:prstGeom>
          <a:noFill/>
        </p:spPr>
        <p:txBody>
          <a:bodyPr wrap="square" rtlCol="0" anchor="t">
            <a:spAutoFit/>
          </a:bodyPr>
          <a:p>
            <a:pPr algn="ctr"/>
            <a:r>
              <a:rPr lang="en-US" sz="3600">
                <a:latin typeface="Times New Roman" panose="02020603050405020304" pitchFamily="18" charset="0"/>
                <a:cs typeface="Times New Roman" panose="02020603050405020304" pitchFamily="18" charset="0"/>
              </a:rPr>
              <a:t>Luật Nhà ở năm 2023 gồm 13 chương với 198 điều,</a:t>
            </a:r>
            <a:endParaRPr lang="en-US" sz="3600">
              <a:latin typeface="Times New Roman" panose="02020603050405020304" pitchFamily="18" charset="0"/>
              <a:cs typeface="Times New Roman" panose="02020603050405020304" pitchFamily="18" charset="0"/>
            </a:endParaRPr>
          </a:p>
          <a:p>
            <a:pPr algn="ctr"/>
            <a:r>
              <a:rPr lang="en-US" sz="3600">
                <a:latin typeface="Times New Roman" panose="02020603050405020304" pitchFamily="18" charset="0"/>
                <a:cs typeface="Times New Roman" panose="02020603050405020304" pitchFamily="18" charset="0"/>
              </a:rPr>
              <a:t> giảm 04 chương và tăng 15 điều so với Luật Nhà ở năm 2014:</a:t>
            </a:r>
            <a:endParaRPr lang="en-US" sz="3600">
              <a:latin typeface="Times New Roman" panose="02020603050405020304" pitchFamily="18" charset="0"/>
              <a:cs typeface="Times New Roman" panose="02020603050405020304" pitchFamily="18" charset="0"/>
            </a:endParaRPr>
          </a:p>
        </p:txBody>
      </p:sp>
      <p:pic>
        <p:nvPicPr>
          <p:cNvPr id="100" name="Content Placeholder 99"/>
          <p:cNvPicPr>
            <a:picLocks noChangeAspect="1"/>
          </p:cNvPicPr>
          <p:nvPr>
            <p:ph idx="1"/>
          </p:nvPr>
        </p:nvPicPr>
        <p:blipFill>
          <a:blip r:embed="rId1"/>
          <a:stretch>
            <a:fillRect/>
          </a:stretch>
        </p:blipFill>
        <p:spPr>
          <a:xfrm>
            <a:off x="2860675" y="429895"/>
            <a:ext cx="5828665" cy="444246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box(in)">
                                      <p:cBhvr>
                                        <p:cTn id="7" dur="20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1833880" y="153670"/>
            <a:ext cx="8890000" cy="645160"/>
          </a:xfrm>
          <a:prstGeom prst="rect">
            <a:avLst/>
          </a:prstGeom>
          <a:noFill/>
        </p:spPr>
        <p:txBody>
          <a:bodyPr wrap="square" rtlCol="0">
            <a:spAutoFit/>
          </a:bodyPr>
          <a:p>
            <a:pPr algn="ctr"/>
            <a:r>
              <a:rPr lang="en-US" sz="3600">
                <a:solidFill>
                  <a:srgbClr val="FF0000"/>
                </a:solidFill>
              </a:rPr>
              <a:t>Tiền xây dựng, sửa chữa nhà chung cư?</a:t>
            </a:r>
            <a:endParaRPr lang="en-US" sz="3600">
              <a:solidFill>
                <a:srgbClr val="FF0000"/>
              </a:solidFill>
            </a:endParaRPr>
          </a:p>
        </p:txBody>
      </p:sp>
      <p:sp>
        <p:nvSpPr>
          <p:cNvPr id="5" name="Text Box 4"/>
          <p:cNvSpPr txBox="1"/>
          <p:nvPr/>
        </p:nvSpPr>
        <p:spPr>
          <a:xfrm>
            <a:off x="213995" y="1103630"/>
            <a:ext cx="11746865" cy="4707890"/>
          </a:xfrm>
          <a:prstGeom prst="rect">
            <a:avLst/>
          </a:prstGeom>
          <a:noFill/>
          <a:ln w="9525">
            <a:noFill/>
          </a:ln>
        </p:spPr>
        <p:txBody>
          <a:bodyPr wrap="square">
            <a:spAutoFit/>
          </a:bodyPr>
          <a:p>
            <a:pPr indent="0" algn="just">
              <a:lnSpc>
                <a:spcPct val="150000"/>
              </a:lnSpc>
            </a:pPr>
            <a:r>
              <a:rPr lang="en-US" sz="4000" b="0">
                <a:solidFill>
                  <a:srgbClr val="2E2E2E"/>
                </a:solidFill>
                <a:latin typeface="Times New Roman" panose="02020603050405020304" pitchFamily="18" charset="0"/>
                <a:ea typeface="SimSun" panose="02010600030101010101" pitchFamily="2" charset="-122"/>
              </a:rPr>
              <a:t>Chủ sở hữu nhà chung cư đã lựa chọn được nhà đầu tư thực hiện dự án thông qua Hội nghị nhà chung cư, nhà đầu tư được lựa chọn có trách nhiệm nộp hồ sơ và thực hiện trình tự, thủ tục chấp thuận chủ trương đầu tư đồng thời chấp thuận nhà đầu tư theo quy định</a:t>
            </a:r>
            <a:endParaRPr lang="en-US" sz="4000" b="0">
              <a:solidFill>
                <a:srgbClr val="2E2E2E"/>
              </a:solidFill>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 name="Text Box 101"/>
          <p:cNvSpPr txBox="1"/>
          <p:nvPr/>
        </p:nvSpPr>
        <p:spPr>
          <a:xfrm>
            <a:off x="381000" y="1148715"/>
            <a:ext cx="11496040" cy="1568450"/>
          </a:xfrm>
          <a:prstGeom prst="rect">
            <a:avLst/>
          </a:prstGeom>
          <a:noFill/>
          <a:ln w="9525">
            <a:noFill/>
          </a:ln>
        </p:spPr>
        <p:txBody>
          <a:bodyPr wrap="square">
            <a:spAutoFit/>
          </a:bodyPr>
          <a:p>
            <a:pPr indent="0" algn="just"/>
            <a:r>
              <a:rPr lang="en-US" sz="3200" b="0">
                <a:solidFill>
                  <a:srgbClr val="2E2E2E"/>
                </a:solidFill>
                <a:latin typeface="Times New Roman" panose="02020603050405020304" pitchFamily="18" charset="0"/>
                <a:ea typeface="SimSun" panose="02010600030101010101" pitchFamily="2" charset="-122"/>
              </a:rPr>
              <a:t>- Sau khi chấp thuận chủ trương đầu tư, cơ quan quản lý nhà ở cấp tỉnh tổ chức đấu thầu lựa chọn nhà đầu tư dự án đầu tư cải tạo, xây dựng lại nhà chung cư theo quy định sau đây:</a:t>
            </a:r>
            <a:endParaRPr lang="en-US" sz="3200" b="0">
              <a:solidFill>
                <a:srgbClr val="2E2E2E"/>
              </a:solidFill>
              <a:latin typeface="Times New Roman" panose="02020603050405020304" pitchFamily="18" charset="0"/>
              <a:ea typeface="SimSun" panose="02010600030101010101" pitchFamily="2" charset="-122"/>
            </a:endParaRPr>
          </a:p>
        </p:txBody>
      </p:sp>
      <p:sp>
        <p:nvSpPr>
          <p:cNvPr id="4" name="Text Box 3"/>
          <p:cNvSpPr txBox="1"/>
          <p:nvPr/>
        </p:nvSpPr>
        <p:spPr>
          <a:xfrm>
            <a:off x="129540" y="114300"/>
            <a:ext cx="11897995" cy="1076325"/>
          </a:xfrm>
          <a:prstGeom prst="rect">
            <a:avLst/>
          </a:prstGeom>
          <a:noFill/>
        </p:spPr>
        <p:txBody>
          <a:bodyPr wrap="square" rtlCol="0">
            <a:spAutoFit/>
          </a:bodyPr>
          <a:p>
            <a:pPr algn="ctr"/>
            <a:r>
              <a:rPr lang="en-US" sz="3200">
                <a:solidFill>
                  <a:srgbClr val="FF0000"/>
                </a:solidFill>
              </a:rPr>
              <a:t>* Trường hợp hội nghị nhà chung cư không quyết định được chủ đầu tư thì làm thế nào? </a:t>
            </a:r>
            <a:endParaRPr lang="en-US" sz="3200">
              <a:solidFill>
                <a:srgbClr val="FF0000"/>
              </a:solidFill>
            </a:endParaRPr>
          </a:p>
        </p:txBody>
      </p:sp>
      <p:sp>
        <p:nvSpPr>
          <p:cNvPr id="2" name="Text Box 1"/>
          <p:cNvSpPr txBox="1"/>
          <p:nvPr/>
        </p:nvSpPr>
        <p:spPr>
          <a:xfrm>
            <a:off x="381000" y="2805430"/>
            <a:ext cx="11647170" cy="4030980"/>
          </a:xfrm>
          <a:prstGeom prst="rect">
            <a:avLst/>
          </a:prstGeom>
          <a:noFill/>
        </p:spPr>
        <p:txBody>
          <a:bodyPr wrap="square" rtlCol="0" anchor="t">
            <a:spAutoFit/>
          </a:bodyPr>
          <a:p>
            <a:pPr indent="0" algn="just"/>
            <a:r>
              <a:rPr lang="en-US" sz="3200">
                <a:solidFill>
                  <a:srgbClr val="2E2E2E"/>
                </a:solidFill>
                <a:latin typeface="Times New Roman" panose="02020603050405020304" pitchFamily="18" charset="0"/>
                <a:ea typeface="SimSun" panose="02010600030101010101" pitchFamily="2" charset="-122"/>
                <a:sym typeface="+mn-ea"/>
              </a:rPr>
              <a:t>a) Trường hợp chỉ có 01 nhà đầu tư quan tâm, cơ quan có thẩm quyền thực hiện thủ tục chấp thuận nhà đầu tư làm chủ đầu tư dự án đầu tư cải tạo, xây dựng lại nhà chung cư khi nhà đầu tư đáp ứng các điều kiện, tiêu chí;</a:t>
            </a:r>
            <a:endParaRPr lang="en-US" sz="3200">
              <a:solidFill>
                <a:srgbClr val="2E2E2E"/>
              </a:solidFill>
              <a:latin typeface="Times New Roman" panose="02020603050405020304" pitchFamily="18" charset="0"/>
              <a:ea typeface="SimSun" panose="02010600030101010101" pitchFamily="2" charset="-122"/>
              <a:sym typeface="+mn-ea"/>
            </a:endParaRPr>
          </a:p>
          <a:p>
            <a:pPr indent="0" algn="just"/>
            <a:endParaRPr lang="en-US" sz="3200">
              <a:solidFill>
                <a:srgbClr val="2E2E2E"/>
              </a:solidFill>
              <a:latin typeface="Times New Roman" panose="02020603050405020304" pitchFamily="18" charset="0"/>
              <a:ea typeface="SimSun" panose="02010600030101010101" pitchFamily="2" charset="-122"/>
              <a:sym typeface="+mn-ea"/>
            </a:endParaRPr>
          </a:p>
          <a:p>
            <a:pPr indent="0" algn="just"/>
            <a:r>
              <a:rPr lang="en-US" sz="3200">
                <a:solidFill>
                  <a:srgbClr val="2E2E2E"/>
                </a:solidFill>
                <a:latin typeface="Times New Roman" panose="02020603050405020304" pitchFamily="18" charset="0"/>
                <a:ea typeface="SimSun" panose="02010600030101010101" pitchFamily="2" charset="-122"/>
                <a:sym typeface="+mn-ea"/>
              </a:rPr>
              <a:t>b) Nếu có từ 02 nhà đầu tư trở lên quan tâm thì thực hiện lựa chọn chủ đầu tư dự án đầu tư cải tạo, xây dựng lại nhà chung cư thông qua hình thức đấu thầu theo quy định của pháp luật về đấu thầu.</a:t>
            </a:r>
            <a:endParaRPr lang="en-US" sz="3200">
              <a:solidFill>
                <a:srgbClr val="2E2E2E"/>
              </a:solidFill>
              <a:latin typeface="Times New Roman" panose="02020603050405020304" pitchFamily="18" charset="0"/>
              <a:ea typeface="SimSun" panose="02010600030101010101" pitchFamily="2"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ox(in)">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80035" y="270510"/>
            <a:ext cx="11449685" cy="6000750"/>
          </a:xfrm>
          <a:prstGeom prst="rect">
            <a:avLst/>
          </a:prstGeom>
          <a:noFill/>
        </p:spPr>
        <p:txBody>
          <a:bodyPr wrap="square" rtlCol="0">
            <a:spAutoFit/>
          </a:bodyPr>
          <a:p>
            <a:pPr algn="just"/>
            <a:r>
              <a:rPr lang="en-US" sz="3200">
                <a:solidFill>
                  <a:srgbClr val="FF0000"/>
                </a:solidFill>
                <a:latin typeface="Times New Roman" panose="02020603050405020304" pitchFamily="18" charset="0"/>
                <a:cs typeface="Times New Roman" panose="02020603050405020304" pitchFamily="18" charset="0"/>
              </a:rPr>
              <a:t>* Hội đồng nhân dân cấp tỉnh quyết định sử dụng vốn từ ngân sách địa phương theo quy định của pháp luật về đầu tư công để thực hiện dự án đầu tư cải tạo, xây dựng lại nhà chung cư trên địa bàn trong trường hợp</a:t>
            </a:r>
            <a:endParaRPr lang="en-US" sz="3200">
              <a:solidFill>
                <a:srgbClr val="FF0000"/>
              </a:solidFill>
              <a:latin typeface="Times New Roman" panose="02020603050405020304" pitchFamily="18" charset="0"/>
              <a:cs typeface="Times New Roman" panose="02020603050405020304" pitchFamily="18" charset="0"/>
            </a:endParaRPr>
          </a:p>
          <a:p>
            <a:pPr algn="just"/>
            <a:endParaRPr lang="en-US" sz="3200">
              <a:latin typeface="Times New Roman" panose="02020603050405020304" pitchFamily="18" charset="0"/>
              <a:cs typeface="Times New Roman" panose="02020603050405020304" pitchFamily="18" charset="0"/>
            </a:endParaRPr>
          </a:p>
          <a:p>
            <a:pPr algn="just"/>
            <a:r>
              <a:rPr lang="en-US" sz="3200">
                <a:latin typeface="Times New Roman" panose="02020603050405020304" pitchFamily="18" charset="0"/>
                <a:cs typeface="Times New Roman" panose="02020603050405020304" pitchFamily="18" charset="0"/>
              </a:rPr>
              <a:t>- Toàn bộ nhà chung cư thuộc tài sản công</a:t>
            </a:r>
            <a:endParaRPr lang="en-US" sz="3200">
              <a:latin typeface="Times New Roman" panose="02020603050405020304" pitchFamily="18" charset="0"/>
              <a:cs typeface="Times New Roman" panose="02020603050405020304" pitchFamily="18" charset="0"/>
            </a:endParaRPr>
          </a:p>
          <a:p>
            <a:pPr algn="just"/>
            <a:endParaRPr lang="en-US" sz="3200">
              <a:latin typeface="Times New Roman" panose="02020603050405020304" pitchFamily="18" charset="0"/>
              <a:cs typeface="Times New Roman" panose="02020603050405020304" pitchFamily="18" charset="0"/>
            </a:endParaRPr>
          </a:p>
          <a:p>
            <a:pPr algn="just"/>
            <a:r>
              <a:rPr lang="en-US" sz="3200">
                <a:latin typeface="Times New Roman" panose="02020603050405020304" pitchFamily="18" charset="0"/>
                <a:cs typeface="Times New Roman" panose="02020603050405020304" pitchFamily="18" charset="0"/>
              </a:rPr>
              <a:t>- Nhà chung cư thuộc trường hợp phá dỡ theo quy định tại điểm b khoản 2 Điều 59 (Nhà chung cư bị hư hỏng do thiên tai, địch họa không còn đủ điều kiện bảo đảm an toàn để tiếp tục sử dụng) của Luật này, trừ trường hợp toàn bộ nhà chung cư đó thuộc một chủ sở hữu và không phải là tài sản công</a:t>
            </a:r>
            <a:endParaRPr lang="en-US"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ox(in)">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ox(in)">
                                      <p:cBhvr>
                                        <p:cTn id="1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 name="Text Box 102"/>
          <p:cNvSpPr txBox="1"/>
          <p:nvPr/>
        </p:nvSpPr>
        <p:spPr>
          <a:xfrm>
            <a:off x="316865" y="111760"/>
            <a:ext cx="11383645" cy="6554470"/>
          </a:xfrm>
          <a:prstGeom prst="rect">
            <a:avLst/>
          </a:prstGeom>
          <a:noFill/>
          <a:ln w="9525">
            <a:noFill/>
          </a:ln>
        </p:spPr>
        <p:txBody>
          <a:bodyPr wrap="square">
            <a:spAutoFit/>
          </a:bodyPr>
          <a:p>
            <a:pPr indent="0" algn="just">
              <a:lnSpc>
                <a:spcPct val="150000"/>
              </a:lnSpc>
            </a:pPr>
            <a:r>
              <a:rPr lang="en-US" sz="2800" b="1">
                <a:solidFill>
                  <a:srgbClr val="2E2E2E"/>
                </a:solidFill>
                <a:latin typeface="Times New Roman" panose="02020603050405020304" pitchFamily="18" charset="0"/>
                <a:ea typeface="SimSun" panose="02010600030101010101" pitchFamily="2" charset="-122"/>
              </a:rPr>
              <a:t>Chương VI. CHÍNH SÁCH VỀ NHÀ Ở XÃ HỘI </a:t>
            </a:r>
            <a:endParaRPr lang="en-US" sz="2800" b="1">
              <a:solidFill>
                <a:srgbClr val="2E2E2E"/>
              </a:solidFill>
              <a:latin typeface="Times New Roman" panose="02020603050405020304" pitchFamily="18" charset="0"/>
              <a:ea typeface="SimSun" panose="02010600030101010101" pitchFamily="2" charset="-122"/>
            </a:endParaRPr>
          </a:p>
          <a:p>
            <a:pPr indent="0" algn="just">
              <a:lnSpc>
                <a:spcPct val="150000"/>
              </a:lnSpc>
            </a:pPr>
            <a:r>
              <a:rPr lang="en-US" sz="2800" b="1">
                <a:solidFill>
                  <a:srgbClr val="2E2E2E"/>
                </a:solidFill>
                <a:latin typeface="Times New Roman" panose="02020603050405020304" pitchFamily="18" charset="0"/>
                <a:ea typeface="SimSun" panose="02010600030101010101" pitchFamily="2" charset="-122"/>
              </a:rPr>
              <a:t>Mục 1. QUY ĐỊNH CHUNG</a:t>
            </a:r>
            <a:endParaRPr lang="en-US" sz="2800" b="1">
              <a:solidFill>
                <a:srgbClr val="2E2E2E"/>
              </a:solidFill>
              <a:latin typeface="Times New Roman" panose="02020603050405020304" pitchFamily="18" charset="0"/>
              <a:ea typeface="SimSun" panose="02010600030101010101" pitchFamily="2" charset="-122"/>
            </a:endParaRPr>
          </a:p>
          <a:p>
            <a:pPr indent="0" algn="just">
              <a:lnSpc>
                <a:spcPct val="150000"/>
              </a:lnSpc>
            </a:pPr>
            <a:r>
              <a:rPr lang="en-US" sz="2800" b="1">
                <a:solidFill>
                  <a:srgbClr val="2E2E2E"/>
                </a:solidFill>
                <a:latin typeface="Times New Roman" panose="02020603050405020304" pitchFamily="18" charset="0"/>
                <a:ea typeface="SimSun" panose="02010600030101010101" pitchFamily="2" charset="-122"/>
              </a:rPr>
              <a:t>Mục 2. PHÁT TRIỂN NHÀ Ở XÃ HỘI ĐỂ BÁN, CHO THUÊ MUA, CHO THUÊ</a:t>
            </a:r>
            <a:endParaRPr lang="en-US" sz="2800" b="1">
              <a:solidFill>
                <a:srgbClr val="2E2E2E"/>
              </a:solidFill>
              <a:latin typeface="Times New Roman" panose="02020603050405020304" pitchFamily="18" charset="0"/>
              <a:ea typeface="SimSun" panose="02010600030101010101" pitchFamily="2" charset="-122"/>
            </a:endParaRPr>
          </a:p>
          <a:p>
            <a:pPr indent="0" algn="just">
              <a:lnSpc>
                <a:spcPct val="150000"/>
              </a:lnSpc>
            </a:pPr>
            <a:r>
              <a:rPr lang="en-US" sz="2800" b="1">
                <a:solidFill>
                  <a:srgbClr val="2E2E2E"/>
                </a:solidFill>
                <a:latin typeface="Times New Roman" panose="02020603050405020304" pitchFamily="18" charset="0"/>
                <a:ea typeface="SimSun" panose="02010600030101010101" pitchFamily="2" charset="-122"/>
              </a:rPr>
              <a:t>Mục 3. PHÁT TRIỂN NHÀ LƯU TRÚ CÔNG NHÂN TRONG KHU CÔNG NGHIỆP</a:t>
            </a:r>
            <a:endParaRPr lang="en-US" sz="2800" b="1">
              <a:solidFill>
                <a:srgbClr val="2E2E2E"/>
              </a:solidFill>
              <a:latin typeface="Times New Roman" panose="02020603050405020304" pitchFamily="18" charset="0"/>
              <a:ea typeface="SimSun" panose="02010600030101010101" pitchFamily="2" charset="-122"/>
            </a:endParaRPr>
          </a:p>
          <a:p>
            <a:pPr indent="0" algn="just">
              <a:lnSpc>
                <a:spcPct val="150000"/>
              </a:lnSpc>
            </a:pPr>
            <a:r>
              <a:rPr lang="en-US" sz="2800" b="1">
                <a:solidFill>
                  <a:srgbClr val="2E2E2E"/>
                </a:solidFill>
                <a:latin typeface="Times New Roman" panose="02020603050405020304" pitchFamily="18" charset="0"/>
                <a:ea typeface="SimSun" panose="02010600030101010101" pitchFamily="2" charset="-122"/>
              </a:rPr>
              <a:t>Mục 4. PHÁT TRIỂN NHÀ Ở CHO LỰC LƯỢNG VŨ TRANG NHÂN DÂN</a:t>
            </a:r>
            <a:endParaRPr lang="en-US" sz="2800" b="1">
              <a:solidFill>
                <a:srgbClr val="2E2E2E"/>
              </a:solidFill>
              <a:latin typeface="Times New Roman" panose="02020603050405020304" pitchFamily="18" charset="0"/>
              <a:ea typeface="SimSun" panose="02010600030101010101" pitchFamily="2" charset="-122"/>
            </a:endParaRPr>
          </a:p>
          <a:p>
            <a:pPr indent="0" algn="just">
              <a:lnSpc>
                <a:spcPct val="150000"/>
              </a:lnSpc>
            </a:pPr>
            <a:r>
              <a:rPr lang="en-US" sz="2800" b="1">
                <a:solidFill>
                  <a:srgbClr val="2E2E2E"/>
                </a:solidFill>
                <a:latin typeface="Times New Roman" panose="02020603050405020304" pitchFamily="18" charset="0"/>
                <a:ea typeface="SimSun" panose="02010600030101010101" pitchFamily="2" charset="-122"/>
              </a:rPr>
              <a:t>Mục 5. CHÍNH SÁCH HỖ TRỢ VỀ NHÀ Ở CHO HỘ GIA ĐÌNH, CÁ NHÂN TỰ XÂY DỰNG HOẶC CẢI TẠO, SỬA CHỮA NHÀ Ở</a:t>
            </a:r>
            <a:endParaRPr lang="en-US" sz="2800" b="1">
              <a:solidFill>
                <a:srgbClr val="2E2E2E"/>
              </a:solidFill>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animEffect transition="in" filter="box(in)">
                                      <p:cBhvr>
                                        <p:cTn id="7" dur="2000"/>
                                        <p:tgtEl>
                                          <p:spTgt spid="1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3">
                                            <p:txEl>
                                              <p:pRg st="1" end="1"/>
                                            </p:txEl>
                                          </p:spTgt>
                                        </p:tgtEl>
                                        <p:attrNameLst>
                                          <p:attrName>style.visibility</p:attrName>
                                        </p:attrNameLst>
                                      </p:cBhvr>
                                      <p:to>
                                        <p:strVal val="visible"/>
                                      </p:to>
                                    </p:set>
                                    <p:animEffect transition="in" filter="box(in)">
                                      <p:cBhvr>
                                        <p:cTn id="12" dur="2000"/>
                                        <p:tgtEl>
                                          <p:spTgt spid="1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3">
                                            <p:txEl>
                                              <p:pRg st="2" end="2"/>
                                            </p:txEl>
                                          </p:spTgt>
                                        </p:tgtEl>
                                        <p:attrNameLst>
                                          <p:attrName>style.visibility</p:attrName>
                                        </p:attrNameLst>
                                      </p:cBhvr>
                                      <p:to>
                                        <p:strVal val="visible"/>
                                      </p:to>
                                    </p:set>
                                    <p:animEffect transition="in" filter="box(in)">
                                      <p:cBhvr>
                                        <p:cTn id="17" dur="2000"/>
                                        <p:tgtEl>
                                          <p:spTgt spid="1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03">
                                            <p:txEl>
                                              <p:pRg st="3" end="3"/>
                                            </p:txEl>
                                          </p:spTgt>
                                        </p:tgtEl>
                                        <p:attrNameLst>
                                          <p:attrName>style.visibility</p:attrName>
                                        </p:attrNameLst>
                                      </p:cBhvr>
                                      <p:to>
                                        <p:strVal val="visible"/>
                                      </p:to>
                                    </p:set>
                                    <p:animEffect transition="in" filter="box(in)">
                                      <p:cBhvr>
                                        <p:cTn id="22" dur="2000"/>
                                        <p:tgtEl>
                                          <p:spTgt spid="1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03">
                                            <p:txEl>
                                              <p:pRg st="4" end="4"/>
                                            </p:txEl>
                                          </p:spTgt>
                                        </p:tgtEl>
                                        <p:attrNameLst>
                                          <p:attrName>style.visibility</p:attrName>
                                        </p:attrNameLst>
                                      </p:cBhvr>
                                      <p:to>
                                        <p:strVal val="visible"/>
                                      </p:to>
                                    </p:set>
                                    <p:animEffect transition="in" filter="box(in)">
                                      <p:cBhvr>
                                        <p:cTn id="27" dur="2000"/>
                                        <p:tgtEl>
                                          <p:spTgt spid="1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03">
                                            <p:txEl>
                                              <p:pRg st="5" end="5"/>
                                            </p:txEl>
                                          </p:spTgt>
                                        </p:tgtEl>
                                        <p:attrNameLst>
                                          <p:attrName>style.visibility</p:attrName>
                                        </p:attrNameLst>
                                      </p:cBhvr>
                                      <p:to>
                                        <p:strVal val="visible"/>
                                      </p:to>
                                    </p:set>
                                    <p:animEffect transition="in" filter="box(in)">
                                      <p:cBhvr>
                                        <p:cTn id="32" dur="2000"/>
                                        <p:tgtEl>
                                          <p:spTgt spid="1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 name="Text Box 102"/>
          <p:cNvSpPr txBox="1"/>
          <p:nvPr/>
        </p:nvSpPr>
        <p:spPr>
          <a:xfrm>
            <a:off x="374650" y="144145"/>
            <a:ext cx="11586845" cy="6123940"/>
          </a:xfrm>
          <a:prstGeom prst="rect">
            <a:avLst/>
          </a:prstGeom>
          <a:noFill/>
          <a:ln w="9525">
            <a:noFill/>
          </a:ln>
        </p:spPr>
        <p:txBody>
          <a:bodyPr wrap="square">
            <a:spAutoFit/>
          </a:bodyPr>
          <a:p>
            <a:pPr indent="0"/>
            <a:r>
              <a:rPr lang="en-US" sz="2800" b="1">
                <a:solidFill>
                  <a:srgbClr val="2E2E2E"/>
                </a:solidFill>
                <a:latin typeface="Times New Roman" panose="02020603050405020304" pitchFamily="18" charset="0"/>
                <a:ea typeface="SimSun" panose="02010600030101010101" pitchFamily="2" charset="-122"/>
              </a:rPr>
              <a:t>Chương VII. TÀI CHÍNH ĐỂ PHÁT TRIỂN NHÀ Ở</a:t>
            </a:r>
            <a:endParaRPr lang="en-US" sz="2800" b="1">
              <a:solidFill>
                <a:srgbClr val="2E2E2E"/>
              </a:solidFill>
              <a:latin typeface="Times New Roman" panose="02020603050405020304" pitchFamily="18" charset="0"/>
              <a:ea typeface="SimSun" panose="02010600030101010101" pitchFamily="2" charset="-122"/>
            </a:endParaRPr>
          </a:p>
          <a:p>
            <a:pPr indent="0"/>
            <a:endParaRPr lang="en-US" sz="2800" b="1">
              <a:solidFill>
                <a:srgbClr val="2E2E2E"/>
              </a:solidFill>
              <a:latin typeface="Times New Roman" panose="02020603050405020304" pitchFamily="18" charset="0"/>
              <a:ea typeface="SimSun" panose="02010600030101010101" pitchFamily="2" charset="-122"/>
            </a:endParaRPr>
          </a:p>
          <a:p>
            <a:pPr indent="0"/>
            <a:r>
              <a:rPr lang="en-US" sz="2800" b="1">
                <a:solidFill>
                  <a:srgbClr val="2E2E2E"/>
                </a:solidFill>
                <a:latin typeface="Times New Roman" panose="02020603050405020304" pitchFamily="18" charset="0"/>
                <a:ea typeface="SimSun" panose="02010600030101010101" pitchFamily="2" charset="-122"/>
              </a:rPr>
              <a:t>Chương VIII. QUẢN LÝ, SỬ DỤNG NHÀ Ở</a:t>
            </a:r>
            <a:endParaRPr lang="en-US" sz="2800" b="1">
              <a:solidFill>
                <a:srgbClr val="2E2E2E"/>
              </a:solidFill>
              <a:latin typeface="Times New Roman" panose="02020603050405020304" pitchFamily="18" charset="0"/>
              <a:ea typeface="SimSun" panose="02010600030101010101" pitchFamily="2" charset="-122"/>
            </a:endParaRPr>
          </a:p>
          <a:p>
            <a:pPr indent="0"/>
            <a:endParaRPr lang="en-US" sz="2800" b="1">
              <a:solidFill>
                <a:srgbClr val="2E2E2E"/>
              </a:solidFill>
              <a:latin typeface="Times New Roman" panose="02020603050405020304" pitchFamily="18" charset="0"/>
              <a:ea typeface="SimSun" panose="02010600030101010101" pitchFamily="2" charset="-122"/>
            </a:endParaRPr>
          </a:p>
          <a:p>
            <a:pPr indent="0"/>
            <a:r>
              <a:rPr lang="en-US" sz="2800" b="1">
                <a:solidFill>
                  <a:srgbClr val="2E2E2E"/>
                </a:solidFill>
                <a:latin typeface="Times New Roman" panose="02020603050405020304" pitchFamily="18" charset="0"/>
                <a:ea typeface="SimSun" panose="02010600030101010101" pitchFamily="2" charset="-122"/>
              </a:rPr>
              <a:t>Chương IX. QUẢN LÝ, SỬ DỤNG NHÀ CHUNG CƯ  </a:t>
            </a:r>
            <a:endParaRPr lang="en-US" sz="2800" b="1">
              <a:solidFill>
                <a:srgbClr val="2E2E2E"/>
              </a:solidFill>
              <a:latin typeface="Times New Roman" panose="02020603050405020304" pitchFamily="18" charset="0"/>
              <a:ea typeface="SimSun" panose="02010600030101010101" pitchFamily="2" charset="-122"/>
            </a:endParaRPr>
          </a:p>
          <a:p>
            <a:pPr indent="0"/>
            <a:endParaRPr lang="en-US" sz="2800" b="1">
              <a:solidFill>
                <a:srgbClr val="2E2E2E"/>
              </a:solidFill>
              <a:latin typeface="Times New Roman" panose="02020603050405020304" pitchFamily="18" charset="0"/>
              <a:ea typeface="SimSun" panose="02010600030101010101" pitchFamily="2" charset="-122"/>
            </a:endParaRPr>
          </a:p>
          <a:p>
            <a:pPr indent="0"/>
            <a:r>
              <a:rPr lang="en-US" sz="2800" b="1">
                <a:solidFill>
                  <a:srgbClr val="2E2E2E"/>
                </a:solidFill>
                <a:latin typeface="Times New Roman" panose="02020603050405020304" pitchFamily="18" charset="0"/>
                <a:ea typeface="SimSun" panose="02010600030101010101" pitchFamily="2" charset="-122"/>
              </a:rPr>
              <a:t>Chương X. GIAO DỊCH VỀ NHÀ Ở </a:t>
            </a:r>
            <a:endParaRPr lang="en-US" sz="2800" b="1">
              <a:solidFill>
                <a:srgbClr val="2E2E2E"/>
              </a:solidFill>
              <a:latin typeface="Times New Roman" panose="02020603050405020304" pitchFamily="18" charset="0"/>
              <a:ea typeface="SimSun" panose="02010600030101010101" pitchFamily="2" charset="-122"/>
            </a:endParaRPr>
          </a:p>
          <a:p>
            <a:pPr indent="0"/>
            <a:endParaRPr lang="en-US" sz="2800" b="1">
              <a:solidFill>
                <a:srgbClr val="2E2E2E"/>
              </a:solidFill>
              <a:latin typeface="Times New Roman" panose="02020603050405020304" pitchFamily="18" charset="0"/>
              <a:ea typeface="SimSun" panose="02010600030101010101" pitchFamily="2" charset="-122"/>
            </a:endParaRPr>
          </a:p>
          <a:p>
            <a:pPr indent="0"/>
            <a:r>
              <a:rPr lang="en-US" sz="2800" b="1">
                <a:solidFill>
                  <a:srgbClr val="2E2E2E"/>
                </a:solidFill>
                <a:latin typeface="Times New Roman" panose="02020603050405020304" pitchFamily="18" charset="0"/>
                <a:ea typeface="SimSun" panose="02010600030101010101" pitchFamily="2" charset="-122"/>
              </a:rPr>
              <a:t>Chương XI. QUẢN LÝ NHÀ NƯỚC VỀ NHÀ Ở  </a:t>
            </a:r>
            <a:endParaRPr lang="en-US" sz="2800" b="1">
              <a:solidFill>
                <a:srgbClr val="2E2E2E"/>
              </a:solidFill>
              <a:latin typeface="Times New Roman" panose="02020603050405020304" pitchFamily="18" charset="0"/>
              <a:ea typeface="SimSun" panose="02010600030101010101" pitchFamily="2" charset="-122"/>
            </a:endParaRPr>
          </a:p>
          <a:p>
            <a:pPr indent="0"/>
            <a:endParaRPr lang="en-US" sz="2800" b="1">
              <a:solidFill>
                <a:srgbClr val="2E2E2E"/>
              </a:solidFill>
              <a:latin typeface="Times New Roman" panose="02020603050405020304" pitchFamily="18" charset="0"/>
              <a:ea typeface="SimSun" panose="02010600030101010101" pitchFamily="2" charset="-122"/>
            </a:endParaRPr>
          </a:p>
          <a:p>
            <a:pPr indent="0"/>
            <a:r>
              <a:rPr lang="en-US" sz="2800" b="1">
                <a:solidFill>
                  <a:srgbClr val="2E2E2E"/>
                </a:solidFill>
                <a:latin typeface="Times New Roman" panose="02020603050405020304" pitchFamily="18" charset="0"/>
                <a:ea typeface="SimSun" panose="02010600030101010101" pitchFamily="2" charset="-122"/>
              </a:rPr>
              <a:t>Chương XII. GIẢI QUYẾT TRANH CHẤP VÀ XỬ LÝ VI PHẠM PHÁP LUẬT VỀ NHÀ Ở </a:t>
            </a:r>
            <a:endParaRPr lang="en-US" sz="2800" b="1">
              <a:solidFill>
                <a:srgbClr val="2E2E2E"/>
              </a:solidFill>
              <a:latin typeface="Times New Roman" panose="02020603050405020304" pitchFamily="18" charset="0"/>
              <a:ea typeface="SimSun" panose="02010600030101010101" pitchFamily="2" charset="-122"/>
            </a:endParaRPr>
          </a:p>
          <a:p>
            <a:pPr indent="0"/>
            <a:endParaRPr lang="en-US" sz="2800" b="1">
              <a:solidFill>
                <a:srgbClr val="2E2E2E"/>
              </a:solidFill>
              <a:latin typeface="Times New Roman" panose="02020603050405020304" pitchFamily="18" charset="0"/>
              <a:ea typeface="SimSun" panose="02010600030101010101" pitchFamily="2" charset="-122"/>
            </a:endParaRPr>
          </a:p>
          <a:p>
            <a:pPr indent="0"/>
            <a:r>
              <a:rPr lang="en-US" sz="2800" b="1">
                <a:solidFill>
                  <a:srgbClr val="2E2E2E"/>
                </a:solidFill>
                <a:latin typeface="Times New Roman" panose="02020603050405020304" pitchFamily="18" charset="0"/>
                <a:ea typeface="SimSun" panose="02010600030101010101" pitchFamily="2" charset="-122"/>
              </a:rPr>
              <a:t>Chương XIII. ĐIỀU KHOẢN THI HÀNH </a:t>
            </a:r>
            <a:endParaRPr lang="en-US" sz="2800" b="1">
              <a:solidFill>
                <a:srgbClr val="2E2E2E"/>
              </a:solidFill>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animEffect transition="in" filter="box(in)">
                                      <p:cBhvr>
                                        <p:cTn id="7" dur="2000"/>
                                        <p:tgtEl>
                                          <p:spTgt spid="1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3">
                                            <p:txEl>
                                              <p:pRg st="2" end="2"/>
                                            </p:txEl>
                                          </p:spTgt>
                                        </p:tgtEl>
                                        <p:attrNameLst>
                                          <p:attrName>style.visibility</p:attrName>
                                        </p:attrNameLst>
                                      </p:cBhvr>
                                      <p:to>
                                        <p:strVal val="visible"/>
                                      </p:to>
                                    </p:set>
                                    <p:animEffect transition="in" filter="box(in)">
                                      <p:cBhvr>
                                        <p:cTn id="12" dur="2000"/>
                                        <p:tgtEl>
                                          <p:spTgt spid="10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3">
                                            <p:txEl>
                                              <p:pRg st="4" end="4"/>
                                            </p:txEl>
                                          </p:spTgt>
                                        </p:tgtEl>
                                        <p:attrNameLst>
                                          <p:attrName>style.visibility</p:attrName>
                                        </p:attrNameLst>
                                      </p:cBhvr>
                                      <p:to>
                                        <p:strVal val="visible"/>
                                      </p:to>
                                    </p:set>
                                    <p:animEffect transition="in" filter="box(in)">
                                      <p:cBhvr>
                                        <p:cTn id="17" dur="2000"/>
                                        <p:tgtEl>
                                          <p:spTgt spid="10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03">
                                            <p:txEl>
                                              <p:pRg st="6" end="6"/>
                                            </p:txEl>
                                          </p:spTgt>
                                        </p:tgtEl>
                                        <p:attrNameLst>
                                          <p:attrName>style.visibility</p:attrName>
                                        </p:attrNameLst>
                                      </p:cBhvr>
                                      <p:to>
                                        <p:strVal val="visible"/>
                                      </p:to>
                                    </p:set>
                                    <p:animEffect transition="in" filter="box(in)">
                                      <p:cBhvr>
                                        <p:cTn id="22" dur="2000"/>
                                        <p:tgtEl>
                                          <p:spTgt spid="10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03">
                                            <p:txEl>
                                              <p:pRg st="8" end="8"/>
                                            </p:txEl>
                                          </p:spTgt>
                                        </p:tgtEl>
                                        <p:attrNameLst>
                                          <p:attrName>style.visibility</p:attrName>
                                        </p:attrNameLst>
                                      </p:cBhvr>
                                      <p:to>
                                        <p:strVal val="visible"/>
                                      </p:to>
                                    </p:set>
                                    <p:animEffect transition="in" filter="box(in)">
                                      <p:cBhvr>
                                        <p:cTn id="27" dur="2000"/>
                                        <p:tgtEl>
                                          <p:spTgt spid="10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03">
                                            <p:txEl>
                                              <p:pRg st="10" end="10"/>
                                            </p:txEl>
                                          </p:spTgt>
                                        </p:tgtEl>
                                        <p:attrNameLst>
                                          <p:attrName>style.visibility</p:attrName>
                                        </p:attrNameLst>
                                      </p:cBhvr>
                                      <p:to>
                                        <p:strVal val="visible"/>
                                      </p:to>
                                    </p:set>
                                    <p:animEffect transition="in" filter="box(in)">
                                      <p:cBhvr>
                                        <p:cTn id="32" dur="2000"/>
                                        <p:tgtEl>
                                          <p:spTgt spid="10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103">
                                            <p:txEl>
                                              <p:pRg st="12" end="12"/>
                                            </p:txEl>
                                          </p:spTgt>
                                        </p:tgtEl>
                                        <p:attrNameLst>
                                          <p:attrName>style.visibility</p:attrName>
                                        </p:attrNameLst>
                                      </p:cBhvr>
                                      <p:to>
                                        <p:strVal val="visible"/>
                                      </p:to>
                                    </p:set>
                                    <p:animEffect transition="in" filter="box(in)">
                                      <p:cBhvr>
                                        <p:cTn id="37" dur="2000"/>
                                        <p:tgtEl>
                                          <p:spTgt spid="10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390525" y="795020"/>
            <a:ext cx="11315065" cy="7477760"/>
          </a:xfrm>
          <a:prstGeom prst="rect">
            <a:avLst/>
          </a:prstGeom>
          <a:noFill/>
        </p:spPr>
        <p:txBody>
          <a:bodyPr wrap="square" rtlCol="0">
            <a:spAutoFit/>
          </a:bodyPr>
          <a:p>
            <a:pPr indent="457200">
              <a:lnSpc>
                <a:spcPct val="200000"/>
              </a:lnSpc>
            </a:pPr>
            <a:r>
              <a:rPr lang="en-US" sz="3200" b="1">
                <a:latin typeface="Times New Roman" panose="02020603050405020304" pitchFamily="18" charset="0"/>
                <a:cs typeface="Times New Roman" panose="02020603050405020304" pitchFamily="18" charset="0"/>
              </a:rPr>
              <a:t>Điều 1. Phạm vi điều chỉnh </a:t>
            </a:r>
            <a:endParaRPr lang="en-US" sz="3200" b="1">
              <a:latin typeface="Times New Roman" panose="02020603050405020304" pitchFamily="18" charset="0"/>
              <a:cs typeface="Times New Roman" panose="02020603050405020304" pitchFamily="18" charset="0"/>
            </a:endParaRPr>
          </a:p>
          <a:p>
            <a:pPr indent="457200" algn="just">
              <a:lnSpc>
                <a:spcPct val="200000"/>
              </a:lnSpc>
            </a:pPr>
            <a:r>
              <a:rPr lang="en-US" sz="3200">
                <a:latin typeface="Times New Roman" panose="02020603050405020304" pitchFamily="18" charset="0"/>
                <a:cs typeface="Times New Roman" panose="02020603050405020304" pitchFamily="18" charset="0"/>
              </a:rPr>
              <a:t>Sở hữu, phát triển, quản lý vận hành, sử dụng nhà ở, giao dịch về nhà ở và quản lý nhà nước về nhà ở.</a:t>
            </a:r>
            <a:endParaRPr lang="en-US" sz="3200">
              <a:latin typeface="Times New Roman" panose="02020603050405020304" pitchFamily="18" charset="0"/>
              <a:cs typeface="Times New Roman" panose="02020603050405020304" pitchFamily="18" charset="0"/>
            </a:endParaRPr>
          </a:p>
          <a:p>
            <a:pPr indent="457200" algn="just">
              <a:lnSpc>
                <a:spcPct val="200000"/>
              </a:lnSpc>
            </a:pPr>
            <a:r>
              <a:rPr lang="en-US" sz="3200">
                <a:latin typeface="Times New Roman" panose="02020603050405020304" pitchFamily="18" charset="0"/>
                <a:cs typeface="Times New Roman" panose="02020603050405020304" pitchFamily="18" charset="0"/>
              </a:rPr>
              <a:t> (Riêng giao dịch mua bán, cho thuê mua, cho thuê nhà ở thương mại của các đơn vị kinh tế thực hiện kinh doanh thương mại thì theo Luật Kinh doanh bất động sản)</a:t>
            </a:r>
            <a:endParaRPr lang="en-US" sz="3200">
              <a:latin typeface="Times New Roman" panose="02020603050405020304" pitchFamily="18" charset="0"/>
              <a:cs typeface="Times New Roman" panose="02020603050405020304" pitchFamily="18" charset="0"/>
            </a:endParaRPr>
          </a:p>
          <a:p>
            <a:pPr>
              <a:lnSpc>
                <a:spcPct val="200000"/>
              </a:lnSpc>
            </a:pPr>
            <a:endParaRPr lang="en-US" sz="3200">
              <a:latin typeface="Times New Roman" panose="02020603050405020304" pitchFamily="18" charset="0"/>
              <a:cs typeface="Times New Roman" panose="02020603050405020304" pitchFamily="18" charset="0"/>
            </a:endParaRPr>
          </a:p>
          <a:p>
            <a:endParaRPr lang="en-US" sz="3200">
              <a:latin typeface="Times New Roman" panose="02020603050405020304" pitchFamily="18" charset="0"/>
              <a:cs typeface="Times New Roman" panose="02020603050405020304" pitchFamily="18" charset="0"/>
            </a:endParaRPr>
          </a:p>
        </p:txBody>
      </p:sp>
      <p:sp>
        <p:nvSpPr>
          <p:cNvPr id="5" name="Text Box 4"/>
          <p:cNvSpPr txBox="1"/>
          <p:nvPr/>
        </p:nvSpPr>
        <p:spPr>
          <a:xfrm>
            <a:off x="2172335" y="211455"/>
            <a:ext cx="8883015" cy="583565"/>
          </a:xfrm>
          <a:prstGeom prst="rect">
            <a:avLst/>
          </a:prstGeom>
          <a:noFill/>
        </p:spPr>
        <p:txBody>
          <a:bodyPr wrap="square" rtlCol="0" anchor="t">
            <a:spAutoFit/>
          </a:bodyPr>
          <a:p>
            <a:r>
              <a:rPr lang="en-US" sz="3200">
                <a:latin typeface="Times New Roman" panose="02020603050405020304" pitchFamily="18" charset="0"/>
                <a:cs typeface="Times New Roman" panose="02020603050405020304" pitchFamily="18" charset="0"/>
                <a:sym typeface="+mn-ea"/>
              </a:rPr>
              <a:t>Chương 1. </a:t>
            </a:r>
            <a:r>
              <a:rPr lang="en-US" sz="3200" b="1">
                <a:latin typeface="Times New Roman" panose="02020603050405020304" pitchFamily="18" charset="0"/>
                <a:cs typeface="Times New Roman" panose="02020603050405020304" pitchFamily="18" charset="0"/>
                <a:sym typeface="+mn-ea"/>
              </a:rPr>
              <a:t>Những quy định chung: 05 điều</a:t>
            </a:r>
            <a:endParaRPr lang="en-US" sz="3200" b="1">
              <a:latin typeface="Times New Roman" panose="02020603050405020304" pitchFamily="18" charset="0"/>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ox(in)">
                                      <p:cBhvr>
                                        <p:cTn id="17" dur="2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ox(in)">
                                      <p:cBhvr>
                                        <p:cTn id="2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785495" y="4232275"/>
            <a:ext cx="10941050" cy="1728470"/>
          </a:xfrm>
          <a:prstGeom prst="rect">
            <a:avLst/>
          </a:prstGeom>
          <a:noFill/>
        </p:spPr>
        <p:txBody>
          <a:bodyPr wrap="square" rtlCol="0" anchor="t">
            <a:noAutofit/>
          </a:bodyPr>
          <a:p>
            <a:r>
              <a:rPr lang="en-US" sz="3200">
                <a:latin typeface="Times New Roman" panose="02020603050405020304" pitchFamily="18" charset="0"/>
                <a:cs typeface="Times New Roman" panose="02020603050405020304" pitchFamily="18" charset="0"/>
                <a:sym typeface="+mn-ea"/>
              </a:rPr>
              <a:t>  </a:t>
            </a:r>
            <a:r>
              <a:rPr lang="en-US" sz="3200" b="1">
                <a:latin typeface="Times New Roman" panose="02020603050405020304" pitchFamily="18" charset="0"/>
                <a:cs typeface="Times New Roman" panose="02020603050405020304" pitchFamily="18" charset="0"/>
                <a:sym typeface="+mn-ea"/>
              </a:rPr>
              <a:t>- Điều 5. Yêu cầu chung về phát triển và quản lý, sử dụng nhà ở</a:t>
            </a:r>
            <a:endParaRPr lang="en-US" sz="3200">
              <a:latin typeface="Times New Roman" panose="02020603050405020304" pitchFamily="18" charset="0"/>
              <a:cs typeface="Times New Roman" panose="02020603050405020304" pitchFamily="18" charset="0"/>
              <a:sym typeface="+mn-ea"/>
            </a:endParaRPr>
          </a:p>
          <a:p>
            <a:r>
              <a:rPr lang="en-US" sz="3200">
                <a:latin typeface="Times New Roman" panose="02020603050405020304" pitchFamily="18" charset="0"/>
                <a:cs typeface="Times New Roman" panose="02020603050405020304" pitchFamily="18" charset="0"/>
                <a:sym typeface="+mn-ea"/>
              </a:rPr>
              <a:t>   Gồm 09 yêu cầu</a:t>
            </a:r>
            <a:endParaRPr lang="en-US" sz="3200">
              <a:latin typeface="Times New Roman" panose="02020603050405020304" pitchFamily="18" charset="0"/>
              <a:cs typeface="Times New Roman" panose="02020603050405020304" pitchFamily="18" charset="0"/>
              <a:sym typeface="+mn-ea"/>
            </a:endParaRPr>
          </a:p>
          <a:p>
            <a:endParaRPr lang="en-US" sz="3200">
              <a:latin typeface="Times New Roman" panose="02020603050405020304" pitchFamily="18" charset="0"/>
              <a:cs typeface="Times New Roman" panose="02020603050405020304" pitchFamily="18" charset="0"/>
              <a:sym typeface="+mn-ea"/>
            </a:endParaRPr>
          </a:p>
          <a:p>
            <a:endParaRPr lang="en-US" sz="3200">
              <a:latin typeface="Times New Roman" panose="02020603050405020304" pitchFamily="18" charset="0"/>
              <a:cs typeface="Times New Roman" panose="02020603050405020304" pitchFamily="18" charset="0"/>
              <a:sym typeface="+mn-ea"/>
            </a:endParaRPr>
          </a:p>
        </p:txBody>
      </p:sp>
      <p:sp>
        <p:nvSpPr>
          <p:cNvPr id="5" name="Text Box 4"/>
          <p:cNvSpPr txBox="1"/>
          <p:nvPr/>
        </p:nvSpPr>
        <p:spPr>
          <a:xfrm>
            <a:off x="466090" y="321310"/>
            <a:ext cx="11260455" cy="1076325"/>
          </a:xfrm>
          <a:prstGeom prst="rect">
            <a:avLst/>
          </a:prstGeom>
          <a:noFill/>
        </p:spPr>
        <p:txBody>
          <a:bodyPr wrap="square" rtlCol="0" anchor="t">
            <a:spAutoFit/>
          </a:bodyPr>
          <a:p>
            <a:pPr indent="457200"/>
            <a:r>
              <a:rPr lang="en-US" sz="3200" b="1">
                <a:latin typeface="Times New Roman" panose="02020603050405020304" pitchFamily="18" charset="0"/>
                <a:cs typeface="Times New Roman" panose="02020603050405020304" pitchFamily="18" charset="0"/>
                <a:sym typeface="+mn-ea"/>
              </a:rPr>
              <a:t>- Điều 2. Giải thích từ ngữ: </a:t>
            </a:r>
            <a:endParaRPr lang="en-US" sz="3200" b="1">
              <a:latin typeface="Times New Roman" panose="02020603050405020304" pitchFamily="18" charset="0"/>
              <a:cs typeface="Times New Roman" panose="02020603050405020304" pitchFamily="18" charset="0"/>
              <a:sym typeface="+mn-ea"/>
            </a:endParaRPr>
          </a:p>
          <a:p>
            <a:pPr indent="457200"/>
            <a:r>
              <a:rPr lang="en-US" sz="3200">
                <a:latin typeface="Times New Roman" panose="02020603050405020304" pitchFamily="18" charset="0"/>
                <a:cs typeface="Times New Roman" panose="02020603050405020304" pitchFamily="18" charset="0"/>
                <a:sym typeface="+mn-ea"/>
              </a:rPr>
              <a:t>24 từ ngữ được giải thích rõ </a:t>
            </a:r>
            <a:endParaRPr lang="en-US" sz="3200">
              <a:latin typeface="Times New Roman" panose="02020603050405020304" pitchFamily="18" charset="0"/>
              <a:cs typeface="Times New Roman" panose="02020603050405020304" pitchFamily="18" charset="0"/>
              <a:sym typeface="+mn-ea"/>
            </a:endParaRPr>
          </a:p>
        </p:txBody>
      </p:sp>
      <p:sp>
        <p:nvSpPr>
          <p:cNvPr id="6" name="Text Box 5"/>
          <p:cNvSpPr txBox="1"/>
          <p:nvPr/>
        </p:nvSpPr>
        <p:spPr>
          <a:xfrm>
            <a:off x="975995" y="1678305"/>
            <a:ext cx="10940415" cy="1076325"/>
          </a:xfrm>
          <a:prstGeom prst="rect">
            <a:avLst/>
          </a:prstGeom>
          <a:noFill/>
        </p:spPr>
        <p:txBody>
          <a:bodyPr wrap="square" rtlCol="0" anchor="t">
            <a:spAutoFit/>
          </a:bodyPr>
          <a:p>
            <a:r>
              <a:rPr lang="en-US" sz="3200" b="1">
                <a:latin typeface="Times New Roman" panose="02020603050405020304" pitchFamily="18" charset="0"/>
                <a:cs typeface="Times New Roman" panose="02020603050405020304" pitchFamily="18" charset="0"/>
                <a:sym typeface="+mn-ea"/>
              </a:rPr>
              <a:t>- Điều 3. Các hành vi bị nghiêm cấm:</a:t>
            </a:r>
            <a:r>
              <a:rPr lang="en-US" sz="3200">
                <a:latin typeface="Times New Roman" panose="02020603050405020304" pitchFamily="18" charset="0"/>
                <a:cs typeface="Times New Roman" panose="02020603050405020304" pitchFamily="18" charset="0"/>
                <a:sym typeface="+mn-ea"/>
              </a:rPr>
              <a:t> </a:t>
            </a:r>
            <a:endParaRPr lang="en-US" sz="3200">
              <a:latin typeface="Times New Roman" panose="02020603050405020304" pitchFamily="18" charset="0"/>
              <a:cs typeface="Times New Roman" panose="02020603050405020304" pitchFamily="18" charset="0"/>
              <a:sym typeface="+mn-ea"/>
            </a:endParaRPr>
          </a:p>
          <a:p>
            <a:r>
              <a:rPr lang="en-US" sz="3200">
                <a:latin typeface="Times New Roman" panose="02020603050405020304" pitchFamily="18" charset="0"/>
                <a:cs typeface="Times New Roman" panose="02020603050405020304" pitchFamily="18" charset="0"/>
                <a:sym typeface="+mn-ea"/>
              </a:rPr>
              <a:t>9 hành vi bi nghiêm cấm</a:t>
            </a:r>
            <a:endParaRPr lang="en-US" sz="3200">
              <a:latin typeface="Times New Roman" panose="02020603050405020304" pitchFamily="18" charset="0"/>
              <a:cs typeface="Times New Roman" panose="02020603050405020304" pitchFamily="18" charset="0"/>
              <a:sym typeface="+mn-ea"/>
            </a:endParaRPr>
          </a:p>
        </p:txBody>
      </p:sp>
      <p:sp>
        <p:nvSpPr>
          <p:cNvPr id="7" name="Text Box 6"/>
          <p:cNvSpPr txBox="1"/>
          <p:nvPr/>
        </p:nvSpPr>
        <p:spPr>
          <a:xfrm>
            <a:off x="1063625" y="2890520"/>
            <a:ext cx="10853420" cy="1076325"/>
          </a:xfrm>
          <a:prstGeom prst="rect">
            <a:avLst/>
          </a:prstGeom>
          <a:noFill/>
        </p:spPr>
        <p:txBody>
          <a:bodyPr wrap="square" rtlCol="0" anchor="t">
            <a:spAutoFit/>
          </a:bodyPr>
          <a:p>
            <a:r>
              <a:rPr lang="en-US" sz="3200" b="1">
                <a:latin typeface="Times New Roman" panose="02020603050405020304" pitchFamily="18" charset="0"/>
                <a:cs typeface="Times New Roman" panose="02020603050405020304" pitchFamily="18" charset="0"/>
                <a:sym typeface="+mn-ea"/>
              </a:rPr>
              <a:t>- Điều 4. Chính sách phát triển và quản lý, sử dụng nhà ở</a:t>
            </a:r>
            <a:endParaRPr lang="en-US" sz="3200" b="1">
              <a:latin typeface="Times New Roman" panose="02020603050405020304" pitchFamily="18" charset="0"/>
              <a:cs typeface="Times New Roman" panose="02020603050405020304" pitchFamily="18" charset="0"/>
              <a:sym typeface="+mn-ea"/>
            </a:endParaRPr>
          </a:p>
          <a:p>
            <a:r>
              <a:rPr lang="en-US" sz="3200">
                <a:latin typeface="Times New Roman" panose="02020603050405020304" pitchFamily="18" charset="0"/>
                <a:cs typeface="Times New Roman" panose="02020603050405020304" pitchFamily="18" charset="0"/>
                <a:sym typeface="+mn-ea"/>
              </a:rPr>
              <a:t>Chính sách bao gồm 07 nội dung</a:t>
            </a:r>
            <a:endParaRPr lang="en-US" sz="3200">
              <a:latin typeface="Times New Roman" panose="02020603050405020304" pitchFamily="18" charset="0"/>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20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box(in)">
                                      <p:cBhvr>
                                        <p:cTn id="27" dur="20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1" end="1"/>
                                            </p:txEl>
                                          </p:spTgt>
                                        </p:tgtEl>
                                        <p:attrNameLst>
                                          <p:attrName>style.visibility</p:attrName>
                                        </p:attrNameLst>
                                      </p:cBhvr>
                                      <p:to>
                                        <p:strVal val="visible"/>
                                      </p:to>
                                    </p:set>
                                    <p:animEffect transition="in" filter="box(in)">
                                      <p:cBhvr>
                                        <p:cTn id="32" dur="2000"/>
                                        <p:tgtEl>
                                          <p:spTgt spid="7">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box(in)">
                                      <p:cBhvr>
                                        <p:cTn id="37" dur="20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box(in)">
                                      <p:cBhvr>
                                        <p:cTn id="4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7" grpId="0"/>
      <p:bldP spid="7"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Text Box 6"/>
          <p:cNvSpPr txBox="1"/>
          <p:nvPr/>
        </p:nvSpPr>
        <p:spPr>
          <a:xfrm>
            <a:off x="242570" y="1746885"/>
            <a:ext cx="11694160" cy="1938020"/>
          </a:xfrm>
          <a:prstGeom prst="rect">
            <a:avLst/>
          </a:prstGeom>
          <a:noFill/>
        </p:spPr>
        <p:txBody>
          <a:bodyPr wrap="square" rtlCol="0">
            <a:spAutoFit/>
          </a:bodyPr>
          <a:p>
            <a:pPr algn="ctr"/>
            <a:r>
              <a:rPr lang="en-US" sz="4000"/>
              <a:t>* CÁC LOẠI NHÀ Ở</a:t>
            </a:r>
            <a:endParaRPr lang="en-US" sz="4000"/>
          </a:p>
          <a:p>
            <a:pPr algn="ctr"/>
            <a:endParaRPr lang="en-US" sz="4000"/>
          </a:p>
          <a:p>
            <a:pPr algn="ctr"/>
            <a:r>
              <a:rPr lang="en-US" sz="4000"/>
              <a:t>Có mấy loại nhà ở theo Luật 2023? </a:t>
            </a:r>
            <a:endParaRPr lang="en-US" sz="4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box(in)">
                                      <p:cBhvr>
                                        <p:cTn id="12" dur="2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0" name="Content Placeholder 109"/>
          <p:cNvPicPr>
            <a:picLocks noChangeAspect="1"/>
          </p:cNvPicPr>
          <p:nvPr>
            <p:ph sz="half" idx="1"/>
          </p:nvPr>
        </p:nvPicPr>
        <p:blipFill>
          <a:blip r:embed="rId1"/>
          <a:stretch>
            <a:fillRect/>
          </a:stretch>
        </p:blipFill>
        <p:spPr>
          <a:xfrm>
            <a:off x="454660" y="1130300"/>
            <a:ext cx="2821940" cy="4258945"/>
          </a:xfrm>
          <a:prstGeom prst="rect">
            <a:avLst/>
          </a:prstGeom>
          <a:noFill/>
          <a:ln w="9525">
            <a:noFill/>
          </a:ln>
        </p:spPr>
      </p:pic>
      <p:sp>
        <p:nvSpPr>
          <p:cNvPr id="2" name="Text Box 1"/>
          <p:cNvSpPr txBox="1"/>
          <p:nvPr/>
        </p:nvSpPr>
        <p:spPr>
          <a:xfrm>
            <a:off x="790575" y="5613400"/>
            <a:ext cx="3249930" cy="368300"/>
          </a:xfrm>
          <a:prstGeom prst="rect">
            <a:avLst/>
          </a:prstGeom>
          <a:noFill/>
        </p:spPr>
        <p:txBody>
          <a:bodyPr wrap="square" rtlCol="0">
            <a:spAutoFit/>
          </a:bodyPr>
          <a:p>
            <a:r>
              <a:rPr lang="en-US"/>
              <a:t>nhà ở riêng lẻ</a:t>
            </a:r>
            <a:endParaRPr lang="en-US"/>
          </a:p>
        </p:txBody>
      </p:sp>
      <p:pic>
        <p:nvPicPr>
          <p:cNvPr id="100" name="Content Placeholder 99"/>
          <p:cNvPicPr>
            <a:picLocks noChangeAspect="1"/>
          </p:cNvPicPr>
          <p:nvPr>
            <p:ph sz="half" idx="2"/>
          </p:nvPr>
        </p:nvPicPr>
        <p:blipFill>
          <a:blip r:embed="rId2"/>
          <a:stretch>
            <a:fillRect/>
          </a:stretch>
        </p:blipFill>
        <p:spPr>
          <a:xfrm>
            <a:off x="4023360" y="1130935"/>
            <a:ext cx="2950845" cy="4258945"/>
          </a:xfrm>
          <a:prstGeom prst="rect">
            <a:avLst/>
          </a:prstGeom>
          <a:noFill/>
          <a:ln w="9525">
            <a:noFill/>
          </a:ln>
        </p:spPr>
      </p:pic>
      <p:pic>
        <p:nvPicPr>
          <p:cNvPr id="104" name="Picture 103"/>
          <p:cNvPicPr/>
          <p:nvPr/>
        </p:nvPicPr>
        <p:blipFill>
          <a:blip r:embed="rId3"/>
          <a:stretch>
            <a:fillRect/>
          </a:stretch>
        </p:blipFill>
        <p:spPr>
          <a:xfrm>
            <a:off x="7880350" y="1131570"/>
            <a:ext cx="3696335" cy="4258310"/>
          </a:xfrm>
          <a:prstGeom prst="rect">
            <a:avLst/>
          </a:prstGeom>
          <a:noFill/>
          <a:ln w="9525">
            <a:noFill/>
          </a:ln>
        </p:spPr>
      </p:pic>
      <p:sp>
        <p:nvSpPr>
          <p:cNvPr id="4" name="Text Box 3"/>
          <p:cNvSpPr txBox="1"/>
          <p:nvPr/>
        </p:nvSpPr>
        <p:spPr>
          <a:xfrm>
            <a:off x="4040505" y="5613400"/>
            <a:ext cx="2951480" cy="368300"/>
          </a:xfrm>
          <a:prstGeom prst="rect">
            <a:avLst/>
          </a:prstGeom>
          <a:noFill/>
        </p:spPr>
        <p:txBody>
          <a:bodyPr wrap="square" rtlCol="0">
            <a:spAutoFit/>
          </a:bodyPr>
          <a:p>
            <a:pPr algn="ctr"/>
            <a:r>
              <a:rPr lang="en-US"/>
              <a:t>chung cư</a:t>
            </a:r>
            <a:endParaRPr lang="en-US"/>
          </a:p>
        </p:txBody>
      </p:sp>
      <p:sp>
        <p:nvSpPr>
          <p:cNvPr id="5" name="Text Box 4"/>
          <p:cNvSpPr txBox="1"/>
          <p:nvPr/>
        </p:nvSpPr>
        <p:spPr>
          <a:xfrm>
            <a:off x="8242935" y="5576570"/>
            <a:ext cx="3641725" cy="368300"/>
          </a:xfrm>
          <a:prstGeom prst="rect">
            <a:avLst/>
          </a:prstGeom>
          <a:noFill/>
        </p:spPr>
        <p:txBody>
          <a:bodyPr wrap="square" rtlCol="0">
            <a:spAutoFit/>
          </a:bodyPr>
          <a:p>
            <a:pPr algn="ctr"/>
            <a:r>
              <a:rPr lang="en-US"/>
              <a:t>công vụ</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box(in)">
                                      <p:cBhvr>
                                        <p:cTn id="7" dur="2000"/>
                                        <p:tgtEl>
                                          <p:spTgt spid="1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0"/>
                                        </p:tgtEl>
                                        <p:attrNameLst>
                                          <p:attrName>style.visibility</p:attrName>
                                        </p:attrNameLst>
                                      </p:cBhvr>
                                      <p:to>
                                        <p:strVal val="visible"/>
                                      </p:to>
                                    </p:set>
                                    <p:animEffect transition="in" filter="box(in)">
                                      <p:cBhvr>
                                        <p:cTn id="17" dur="2000"/>
                                        <p:tgtEl>
                                          <p:spTgt spid="10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in)">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04"/>
                                        </p:tgtEl>
                                        <p:attrNameLst>
                                          <p:attrName>style.visibility</p:attrName>
                                        </p:attrNameLst>
                                      </p:cBhvr>
                                      <p:to>
                                        <p:strVal val="visible"/>
                                      </p:to>
                                    </p:set>
                                    <p:animEffect transition="in" filter="box(in)">
                                      <p:cBhvr>
                                        <p:cTn id="27" dur="2000"/>
                                        <p:tgtEl>
                                          <p:spTgt spid="104"/>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ox(in)">
                                      <p:cBhvr>
                                        <p:cTn id="3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P spid="5" grpId="0"/>
      <p:bldP spid="5"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17670</Words>
  <Application>WPS Presentation</Application>
  <PresentationFormat>Widescreen</PresentationFormat>
  <Paragraphs>360</Paragraphs>
  <Slides>54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54</vt:i4>
      </vt:variant>
    </vt:vector>
  </HeadingPairs>
  <TitlesOfParts>
    <vt:vector size="63" baseType="lpstr">
      <vt:lpstr>Arial</vt:lpstr>
      <vt:lpstr>SimSun</vt:lpstr>
      <vt:lpstr>Wingdings</vt:lpstr>
      <vt:lpstr>Times New Roman</vt:lpstr>
      <vt:lpstr>Calibri</vt:lpstr>
      <vt:lpstr>Microsoft YaHei</vt:lpstr>
      <vt:lpstr>Arial Unicode MS</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OS</dc:creator>
  <cp:lastModifiedBy>Nguyễn Lan Đan</cp:lastModifiedBy>
  <cp:revision>128</cp:revision>
  <dcterms:created xsi:type="dcterms:W3CDTF">2024-03-21T15:51:00Z</dcterms:created>
  <dcterms:modified xsi:type="dcterms:W3CDTF">2024-03-29T03:51:18Z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EE9FB153726A4707B702F16EA04231BE_11</vt:lpwstr>
  </property>
  <property fmtid="{D5CDD505-2E9C-101B-9397-08002B2CF9AE}" pid="3" name="KSOProductBuildVer">
    <vt:lpwstr>1033-12.2.0.13489</vt:lpwstr>
  </property>
</Properties>
</file>